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7" r:id="rId25"/>
    <p:sldId id="286" r:id="rId26"/>
    <p:sldId id="280" r:id="rId27"/>
    <p:sldId id="281" r:id="rId28"/>
    <p:sldId id="282" r:id="rId29"/>
    <p:sldId id="284" r:id="rId30"/>
    <p:sldId id="279"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8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947F03-1D7A-4F61-BEEA-2B7A4AFC2A1B}" type="datetimeFigureOut">
              <a:rPr lang="en-US" smtClean="0"/>
              <a:t>10/20/2013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BD539-BF69-490A-9682-2168AA11668D}" type="slidenum">
              <a:rPr lang="en-US" smtClean="0"/>
              <a:t>‹#›</a:t>
            </a:fld>
            <a:endParaRPr lang="en-US"/>
          </a:p>
        </p:txBody>
      </p:sp>
    </p:spTree>
    <p:extLst>
      <p:ext uri="{BB962C8B-B14F-4D97-AF65-F5344CB8AC3E}">
        <p14:creationId xmlns:p14="http://schemas.microsoft.com/office/powerpoint/2010/main" val="150296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BD539-BF69-490A-9682-2168AA11668D}" type="slidenum">
              <a:rPr lang="en-US" smtClean="0"/>
              <a:t>4</a:t>
            </a:fld>
            <a:endParaRPr lang="en-US"/>
          </a:p>
        </p:txBody>
      </p:sp>
    </p:spTree>
    <p:extLst>
      <p:ext uri="{BB962C8B-B14F-4D97-AF65-F5344CB8AC3E}">
        <p14:creationId xmlns:p14="http://schemas.microsoft.com/office/powerpoint/2010/main" val="66151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smtClean="0"/>
              <a:t>9/30/2013</a:t>
            </a:r>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496B78FB-09F9-4A15-9B36-512EE5CC1ADF}"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B78FB-09F9-4A15-9B36-512EE5CC1A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B78FB-09F9-4A15-9B36-512EE5CC1ADF}"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B78FB-09F9-4A15-9B36-512EE5CC1ADF}"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9/30/2013</a:t>
            </a:r>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496B78FB-09F9-4A15-9B36-512EE5CC1ADF}"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9/30/2013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B78FB-09F9-4A15-9B36-512EE5CC1ADF}"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9/30/2013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B78FB-09F9-4A15-9B36-512EE5CC1ADF}"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9/30/2013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9/30/2013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B78FB-09F9-4A15-9B36-512EE5CC1ADF}"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9/30/2013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B78FB-09F9-4A15-9B36-512EE5CC1ADF}"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9/30/2013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B78FB-09F9-4A15-9B36-512EE5CC1ADF}"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smtClean="0"/>
              <a:t>9/30/2013</a:t>
            </a: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96B78FB-09F9-4A15-9B36-512EE5CC1ADF}"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k_sYn8DnlH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udlcenter.org/resource_library/videos/udlcenter/udl#video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hyperlink" Target="http://www.google.com/url?sa=i&amp;rct=j&amp;q=&amp;esrc=s&amp;frm=1&amp;source=images&amp;cd=&amp;cad=rja&amp;docid=NYl5s-dZbpvE-M&amp;tbnid=yzwEbS25PkbdrM:&amp;ved=0CAUQjRw&amp;url=http://www.teachers.ab.ca/Publications/ATA%20Magazine/Volume%2092/Number-3/Pages/Do-all-students-really-matter.aspx&amp;ei=989JUoSZOZHQ9AS804HICA&amp;bvm=bv.53217764,d.eWU&amp;psig=AFQjCNE5S-qRw8R69o4fGQADCMwP4000zA&amp;ust=1380655469585166"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google.com/url?sa=i&amp;rct=j&amp;q=&amp;esrc=s&amp;frm=1&amp;source=images&amp;cd=&amp;cad=rja&amp;docid=j-iyrNfSftuVTM&amp;tbnid=LckUGSSvT61T0M:&amp;ved=0CAUQjRw&amp;url=http://www.cea-ace.ca/education-canada/article/school-inclusion&amp;ei=ldBJUoDtA4HQ8QSQz4CABQ&amp;bvm=bv.53217764,d.eWU&amp;psig=AFQjCNE5S-qRw8R69o4fGQADCMwP4000zA&amp;ust=1380655469585166" TargetMode="Externa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video" Target="file:///E:\Russia\IMG_1255.m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GfUqd1fTtg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GfUqd1fTtgM" TargetMode="External"/><Relationship Id="rId2" Type="http://schemas.openxmlformats.org/officeDocument/2006/relationships/hyperlink" Target="http://www.ncld-youth.info/" TargetMode="External"/><Relationship Id="rId1" Type="http://schemas.openxmlformats.org/officeDocument/2006/relationships/slideLayout" Target="../slideLayouts/slideLayout2.xml"/><Relationship Id="rId5" Type="http://schemas.openxmlformats.org/officeDocument/2006/relationships/hyperlink" Target="http://www.youtube.com/watch?v=k_sYn8DnlH4" TargetMode="External"/><Relationship Id="rId4" Type="http://schemas.openxmlformats.org/officeDocument/2006/relationships/hyperlink" Target="http://www.udlcenter.org/resource_library/videos/udlcenter/udl#video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source=images&amp;cd=&amp;cad=rja&amp;docid=K9RFDDiahRPSUM&amp;tbnid=HItFuQQ9UXgNdM:&amp;ved=0CAgQjRwwAA&amp;url=http://www.artfxsigns.com/htmlsite/instdeaf.htm&amp;ei=HIY4UtS3H5Hq8ATTvoHwDA&amp;psig=AFQjCNGBXImuQySIJkRTvTw5NArqcoRzyQ&amp;ust=1379522460645699"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Timeline of Disabilities in the United States</a:t>
            </a:r>
            <a:endParaRPr lang="en-US" dirty="0"/>
          </a:p>
        </p:txBody>
      </p:sp>
      <p:sp>
        <p:nvSpPr>
          <p:cNvPr id="3" name="Subtitle 2"/>
          <p:cNvSpPr>
            <a:spLocks noGrp="1"/>
          </p:cNvSpPr>
          <p:nvPr>
            <p:ph type="subTitle" idx="1"/>
          </p:nvPr>
        </p:nvSpPr>
        <p:spPr/>
        <p:txBody>
          <a:bodyPr>
            <a:normAutofit fontScale="70000" lnSpcReduction="20000"/>
          </a:bodyPr>
          <a:lstStyle/>
          <a:p>
            <a:pPr algn="ctr"/>
            <a:r>
              <a:rPr lang="en-US" dirty="0" smtClean="0"/>
              <a:t>Helen T. Dainty, Ph.D., Laura Graves, Ph.D., </a:t>
            </a:r>
          </a:p>
          <a:p>
            <a:pPr algn="ctr"/>
            <a:r>
              <a:rPr lang="en-US" dirty="0" smtClean="0"/>
              <a:t>Amy Locke-Callender, </a:t>
            </a:r>
            <a:r>
              <a:rPr lang="en-US" dirty="0" err="1" smtClean="0"/>
              <a:t>EdS.</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a:t>
            </a:fld>
            <a:endParaRPr lang="en-US"/>
          </a:p>
        </p:txBody>
      </p:sp>
    </p:spTree>
    <p:extLst>
      <p:ext uri="{BB962C8B-B14F-4D97-AF65-F5344CB8AC3E}">
        <p14:creationId xmlns:p14="http://schemas.microsoft.com/office/powerpoint/2010/main" val="1409933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1901 &amp; 1927</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dirty="0" smtClean="0"/>
              <a:t>In 1901, Indiana becomes the first state, out of 24, to pass a eugenics law where “imbeciles, rapists and criminals” who were institutionalized were sterilized.</a:t>
            </a:r>
          </a:p>
          <a:p>
            <a:pPr marL="0" indent="0">
              <a:buNone/>
            </a:pPr>
            <a:endParaRPr lang="en-US" dirty="0"/>
          </a:p>
          <a:p>
            <a:pPr marL="0" indent="0">
              <a:buNone/>
            </a:pPr>
            <a:r>
              <a:rPr lang="en-US" dirty="0" smtClean="0"/>
              <a:t>In 1927, the United States Supreme Court ruled that it is constitutional for mandatory sterilization of “mental defectives.”</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10</a:t>
            </a:fld>
            <a:endParaRPr lang="en-US"/>
          </a:p>
        </p:txBody>
      </p:sp>
    </p:spTree>
    <p:extLst>
      <p:ext uri="{BB962C8B-B14F-4D97-AF65-F5344CB8AC3E}">
        <p14:creationId xmlns:p14="http://schemas.microsoft.com/office/powerpoint/2010/main" val="2111263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1932</a:t>
            </a:r>
            <a:endParaRPr lang="en-US" dirty="0"/>
          </a:p>
        </p:txBody>
      </p:sp>
      <p:sp>
        <p:nvSpPr>
          <p:cNvPr id="3" name="Content Placeholder 2"/>
          <p:cNvSpPr>
            <a:spLocks noGrp="1"/>
          </p:cNvSpPr>
          <p:nvPr>
            <p:ph sz="quarter" idx="1"/>
          </p:nvPr>
        </p:nvSpPr>
        <p:spPr/>
        <p:txBody>
          <a:bodyPr/>
          <a:lstStyle/>
          <a:p>
            <a:pPr marL="0" indent="0">
              <a:buNone/>
            </a:pPr>
            <a:r>
              <a:rPr lang="en-US" dirty="0" smtClean="0"/>
              <a:t>Franklin D. Roosevelt is elected as the 32</a:t>
            </a:r>
            <a:r>
              <a:rPr lang="en-US" baseline="30000" dirty="0" smtClean="0"/>
              <a:t>nd</a:t>
            </a:r>
            <a:r>
              <a:rPr lang="en-US" dirty="0" smtClean="0"/>
              <a:t> President of the United States. He is paralyzed from the waist down and confined to a wheel chair. He helped to find the March of Dimes, formerly known as the National Foundation for Infantile Paralysis.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3381375" cy="326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11</a:t>
            </a:fld>
            <a:endParaRPr lang="en-US"/>
          </a:p>
        </p:txBody>
      </p:sp>
    </p:spTree>
    <p:extLst>
      <p:ext uri="{BB962C8B-B14F-4D97-AF65-F5344CB8AC3E}">
        <p14:creationId xmlns:p14="http://schemas.microsoft.com/office/powerpoint/2010/main" val="3449633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August 14, 1935</a:t>
            </a:r>
            <a:endParaRPr lang="en-US" dirty="0"/>
          </a:p>
        </p:txBody>
      </p:sp>
      <p:sp>
        <p:nvSpPr>
          <p:cNvPr id="3" name="Content Placeholder 2"/>
          <p:cNvSpPr>
            <a:spLocks noGrp="1"/>
          </p:cNvSpPr>
          <p:nvPr>
            <p:ph sz="quarter" idx="1"/>
          </p:nvPr>
        </p:nvSpPr>
        <p:spPr/>
        <p:txBody>
          <a:bodyPr/>
          <a:lstStyle/>
          <a:p>
            <a:pPr marL="0" indent="0">
              <a:buNone/>
            </a:pPr>
            <a:r>
              <a:rPr lang="en-US" dirty="0" smtClean="0"/>
              <a:t>President Roosevelt signs the Social Security Act, a program which provides assistance to the disabled.</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2" y="2590801"/>
            <a:ext cx="47910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12</a:t>
            </a:fld>
            <a:endParaRPr lang="en-US"/>
          </a:p>
        </p:txBody>
      </p:sp>
    </p:spTree>
    <p:extLst>
      <p:ext uri="{BB962C8B-B14F-4D97-AF65-F5344CB8AC3E}">
        <p14:creationId xmlns:p14="http://schemas.microsoft.com/office/powerpoint/2010/main" val="3789615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1950’s</a:t>
            </a:r>
            <a:endParaRPr lang="en-US" dirty="0"/>
          </a:p>
        </p:txBody>
      </p:sp>
      <p:sp>
        <p:nvSpPr>
          <p:cNvPr id="3" name="Content Placeholder 2"/>
          <p:cNvSpPr>
            <a:spLocks noGrp="1"/>
          </p:cNvSpPr>
          <p:nvPr>
            <p:ph sz="quarter" idx="1"/>
          </p:nvPr>
        </p:nvSpPr>
        <p:spPr/>
        <p:txBody>
          <a:bodyPr/>
          <a:lstStyle/>
          <a:p>
            <a:pPr marL="0" indent="0">
              <a:buNone/>
            </a:pPr>
            <a:r>
              <a:rPr lang="en-US" dirty="0" smtClean="0"/>
              <a:t>The 1950s marked the beginning of looking at architecture and making buildings accessible to all.</a:t>
            </a:r>
          </a:p>
          <a:p>
            <a:pPr marL="0" indent="0">
              <a:buNone/>
            </a:pPr>
            <a:endParaRPr lang="en-US" dirty="0"/>
          </a:p>
          <a:p>
            <a:pPr marL="0" indent="0">
              <a:buNone/>
            </a:pPr>
            <a:r>
              <a:rPr lang="en-US" dirty="0" smtClean="0"/>
              <a:t>The Association for Retarded Children (ARC) was founded by parents of children with mental retardation. Their main message was that persons with retardation have the ability to live a successful life.  ARC worked to assure that the estimated 7 million citizens with mental retardation and other disabilities had the services and supports to </a:t>
            </a:r>
            <a:r>
              <a:rPr lang="en-US" dirty="0" smtClean="0">
                <a:solidFill>
                  <a:srgbClr val="FF0000"/>
                </a:solidFill>
              </a:rPr>
              <a:t>live in communities.</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13</a:t>
            </a:fld>
            <a:endParaRPr lang="en-US"/>
          </a:p>
        </p:txBody>
      </p:sp>
    </p:spTree>
    <p:extLst>
      <p:ext uri="{BB962C8B-B14F-4D97-AF65-F5344CB8AC3E}">
        <p14:creationId xmlns:p14="http://schemas.microsoft.com/office/powerpoint/2010/main" val="29416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1964</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t>Civil Rights Act was passed in America.  This act gave rights to persons of color and women, YET persons with disabilities were still discriminated against in terms of education, community and workplace.</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14</a:t>
            </a:fld>
            <a:endParaRPr lang="en-US"/>
          </a:p>
        </p:txBody>
      </p:sp>
    </p:spTree>
    <p:extLst>
      <p:ext uri="{BB962C8B-B14F-4D97-AF65-F5344CB8AC3E}">
        <p14:creationId xmlns:p14="http://schemas.microsoft.com/office/powerpoint/2010/main" val="2430636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1965</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lgn="ctr">
              <a:buNone/>
            </a:pPr>
            <a:r>
              <a:rPr lang="en-US" dirty="0" smtClean="0"/>
              <a:t>We are still at the Institution phase. </a:t>
            </a:r>
          </a:p>
          <a:p>
            <a:pPr marL="0" indent="0">
              <a:buNone/>
            </a:pPr>
            <a:endParaRPr lang="en-US" dirty="0"/>
          </a:p>
          <a:p>
            <a:pPr marL="0" marR="0" indent="0">
              <a:lnSpc>
                <a:spcPct val="115000"/>
              </a:lnSpc>
              <a:spcBef>
                <a:spcPts val="0"/>
              </a:spcBef>
              <a:spcAft>
                <a:spcPts val="1000"/>
              </a:spcAft>
              <a:buNone/>
            </a:pPr>
            <a:endParaRPr lang="en-US" sz="2800" u="sng" dirty="0" smtClean="0">
              <a:solidFill>
                <a:srgbClr val="0000FF"/>
              </a:solidFill>
              <a:latin typeface="Calibri"/>
              <a:ea typeface="Calibri"/>
              <a:cs typeface="Times New Roman"/>
              <a:hlinkClick r:id="rId2"/>
            </a:endParaRPr>
          </a:p>
          <a:p>
            <a:pPr marL="0" marR="0" indent="0">
              <a:lnSpc>
                <a:spcPct val="115000"/>
              </a:lnSpc>
              <a:spcBef>
                <a:spcPts val="0"/>
              </a:spcBef>
              <a:spcAft>
                <a:spcPts val="1000"/>
              </a:spcAft>
              <a:buNone/>
            </a:pPr>
            <a:r>
              <a:rPr lang="en-US" sz="2800" u="sng" dirty="0">
                <a:solidFill>
                  <a:srgbClr val="0000FF"/>
                </a:solidFill>
                <a:latin typeface="Calibri"/>
                <a:ea typeface="Calibri"/>
                <a:cs typeface="Times New Roman"/>
                <a:hlinkClick r:id="rId2"/>
              </a:rPr>
              <a:t> </a:t>
            </a:r>
            <a:r>
              <a:rPr lang="en-US" sz="2800" u="sng" dirty="0" smtClean="0">
                <a:solidFill>
                  <a:srgbClr val="0000FF"/>
                </a:solidFill>
                <a:latin typeface="Calibri"/>
                <a:ea typeface="Calibri"/>
                <a:cs typeface="Times New Roman"/>
                <a:hlinkClick r:id="rId2"/>
              </a:rPr>
              <a:t>http</a:t>
            </a:r>
            <a:r>
              <a:rPr lang="en-US" sz="2800" u="sng" dirty="0">
                <a:solidFill>
                  <a:srgbClr val="0000FF"/>
                </a:solidFill>
                <a:latin typeface="Calibri"/>
                <a:ea typeface="Calibri"/>
                <a:cs typeface="Times New Roman"/>
                <a:hlinkClick r:id="rId2"/>
              </a:rPr>
              <a:t>://www.youtube.com/watch?v=k_sYn8DnlH4</a:t>
            </a:r>
            <a:endParaRPr lang="en-US" sz="2800" dirty="0">
              <a:latin typeface="Calibri"/>
              <a:ea typeface="Calibri"/>
              <a:cs typeface="Times New Roman"/>
            </a:endParaRPr>
          </a:p>
          <a:p>
            <a:pPr marL="0" indent="0">
              <a:buNone/>
            </a:pPr>
            <a:r>
              <a:rPr lang="en-US" dirty="0"/>
              <a:t> </a:t>
            </a:r>
            <a:endParaRPr lang="en-US" dirty="0" smtClean="0"/>
          </a:p>
          <a:p>
            <a:pPr marL="0" indent="0" algn="ctr">
              <a:buNone/>
            </a:pPr>
            <a:r>
              <a:rPr lang="en-US" dirty="0" err="1" smtClean="0"/>
              <a:t>Willowbrook</a:t>
            </a:r>
            <a:r>
              <a:rPr lang="en-US" dirty="0" smtClean="0"/>
              <a:t> </a:t>
            </a:r>
            <a:r>
              <a:rPr lang="en-US" dirty="0"/>
              <a:t>finally closed in </a:t>
            </a:r>
            <a:r>
              <a:rPr lang="en-US" dirty="0" smtClean="0"/>
              <a:t>1978 and residents are placed in </a:t>
            </a:r>
            <a:r>
              <a:rPr lang="en-US" dirty="0" smtClean="0">
                <a:solidFill>
                  <a:srgbClr val="FF0000"/>
                </a:solidFill>
              </a:rPr>
              <a:t>community-based</a:t>
            </a:r>
            <a:r>
              <a:rPr lang="en-US" dirty="0" smtClean="0"/>
              <a:t> care</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15</a:t>
            </a:fld>
            <a:endParaRPr lang="en-US"/>
          </a:p>
        </p:txBody>
      </p:sp>
    </p:spTree>
    <p:extLst>
      <p:ext uri="{BB962C8B-B14F-4D97-AF65-F5344CB8AC3E}">
        <p14:creationId xmlns:p14="http://schemas.microsoft.com/office/powerpoint/2010/main" val="3025015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1968: First International Special Olympics</a:t>
            </a:r>
            <a:endParaRPr lang="en-US" dirty="0"/>
          </a:p>
        </p:txBody>
      </p:sp>
      <p:sp>
        <p:nvSpPr>
          <p:cNvPr id="3" name="Content Placeholder 2"/>
          <p:cNvSpPr>
            <a:spLocks noGrp="1"/>
          </p:cNvSpPr>
          <p:nvPr>
            <p:ph sz="quarter" idx="1"/>
          </p:nvPr>
        </p:nvSpPr>
        <p:spPr/>
        <p:txBody>
          <a:bodyPr/>
          <a:lstStyle/>
          <a:p>
            <a:pPr marL="0" indent="0">
              <a:buNone/>
            </a:pPr>
            <a:r>
              <a:rPr lang="en-US" dirty="0" smtClean="0"/>
              <a:t>Special Olympics was founded in America by Eunice </a:t>
            </a:r>
            <a:r>
              <a:rPr lang="en-US" dirty="0"/>
              <a:t>K</a:t>
            </a:r>
            <a:r>
              <a:rPr lang="en-US" dirty="0" smtClean="0"/>
              <a:t>ennedy Shriver, 1962. Persons with Intellectual Disabilities receive athletic training and are able to compete in Olympic type sporting events.</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00400"/>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specialolympics.org/uploadedImages/Stories/General/300_Special%20Olympics%20Swimmers%20thrill%20at%20Russia-s%20largest%20multisport%20event%20ever07-18-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28486"/>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60371" y="4728686"/>
            <a:ext cx="4572000" cy="1477328"/>
          </a:xfrm>
          <a:prstGeom prst="rect">
            <a:avLst/>
          </a:prstGeom>
        </p:spPr>
        <p:txBody>
          <a:bodyPr>
            <a:spAutoFit/>
          </a:bodyPr>
          <a:lstStyle/>
          <a:p>
            <a:r>
              <a:rPr lang="en-US" dirty="0"/>
              <a:t>Russian athletes </a:t>
            </a:r>
            <a:r>
              <a:rPr lang="en-US" dirty="0" err="1"/>
              <a:t>Ksenia</a:t>
            </a:r>
            <a:r>
              <a:rPr lang="en-US" dirty="0"/>
              <a:t> </a:t>
            </a:r>
            <a:r>
              <a:rPr lang="en-US" dirty="0" err="1"/>
              <a:t>Bodaleva</a:t>
            </a:r>
            <a:r>
              <a:rPr lang="en-US" dirty="0"/>
              <a:t>, </a:t>
            </a:r>
            <a:r>
              <a:rPr lang="en-US" dirty="0" err="1"/>
              <a:t>Ksenia</a:t>
            </a:r>
            <a:r>
              <a:rPr lang="en-US" dirty="0"/>
              <a:t> </a:t>
            </a:r>
            <a:r>
              <a:rPr lang="en-US" dirty="0" err="1"/>
              <a:t>Birullina</a:t>
            </a:r>
            <a:r>
              <a:rPr lang="en-US" dirty="0"/>
              <a:t>, </a:t>
            </a:r>
            <a:r>
              <a:rPr lang="en-US" dirty="0" err="1"/>
              <a:t>Stepan</a:t>
            </a:r>
            <a:r>
              <a:rPr lang="en-US" dirty="0"/>
              <a:t> </a:t>
            </a:r>
            <a:r>
              <a:rPr lang="en-US" dirty="0" err="1"/>
              <a:t>Bezrukow</a:t>
            </a:r>
            <a:r>
              <a:rPr lang="en-US" dirty="0"/>
              <a:t>, Maria </a:t>
            </a:r>
            <a:r>
              <a:rPr lang="en-US" dirty="0" err="1"/>
              <a:t>Lagunaya</a:t>
            </a:r>
            <a:r>
              <a:rPr lang="en-US" dirty="0"/>
              <a:t> and Elena </a:t>
            </a:r>
            <a:r>
              <a:rPr lang="en-US" dirty="0" err="1"/>
              <a:t>Perhunkova</a:t>
            </a:r>
            <a:r>
              <a:rPr lang="en-US" dirty="0"/>
              <a:t> steal the show at Kazan 2013!</a:t>
            </a:r>
          </a:p>
          <a:p>
            <a:r>
              <a:rPr lang="en-US" dirty="0"/>
              <a:t> </a:t>
            </a:r>
          </a:p>
        </p:txBody>
      </p:sp>
      <p:sp>
        <p:nvSpPr>
          <p:cNvPr id="4" name="Date Placeholder 3"/>
          <p:cNvSpPr>
            <a:spLocks noGrp="1"/>
          </p:cNvSpPr>
          <p:nvPr>
            <p:ph type="dt" sz="half" idx="10"/>
          </p:nvPr>
        </p:nvSpPr>
        <p:spPr/>
        <p:txBody>
          <a:bodyPr/>
          <a:lstStyle/>
          <a:p>
            <a:r>
              <a:rPr lang="en-US" smtClean="0"/>
              <a:t>9/30/2013</a:t>
            </a:r>
            <a:endParaRPr lang="en-US"/>
          </a:p>
        </p:txBody>
      </p:sp>
      <p:sp>
        <p:nvSpPr>
          <p:cNvPr id="6" name="Slide Number Placeholder 5"/>
          <p:cNvSpPr>
            <a:spLocks noGrp="1"/>
          </p:cNvSpPr>
          <p:nvPr>
            <p:ph type="sldNum" sz="quarter" idx="12"/>
          </p:nvPr>
        </p:nvSpPr>
        <p:spPr/>
        <p:txBody>
          <a:bodyPr/>
          <a:lstStyle/>
          <a:p>
            <a:fld id="{496B78FB-09F9-4A15-9B36-512EE5CC1ADF}" type="slidenum">
              <a:rPr lang="en-US" smtClean="0"/>
              <a:t>16</a:t>
            </a:fld>
            <a:endParaRPr lang="en-US"/>
          </a:p>
        </p:txBody>
      </p:sp>
    </p:spTree>
    <p:extLst>
      <p:ext uri="{BB962C8B-B14F-4D97-AF65-F5344CB8AC3E}">
        <p14:creationId xmlns:p14="http://schemas.microsoft.com/office/powerpoint/2010/main" val="446033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1973</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lgn="ctr">
              <a:buNone/>
            </a:pPr>
            <a:r>
              <a:rPr lang="en-US" dirty="0" smtClean="0"/>
              <a:t>In 1973, Section 504 of the Vocational Rehabilitation Act mandates that any federal agency and public agencies, receiving federal funds, are not allowed to discriminate based on disability.</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17</a:t>
            </a:fld>
            <a:endParaRPr lang="en-US"/>
          </a:p>
        </p:txBody>
      </p:sp>
    </p:spTree>
    <p:extLst>
      <p:ext uri="{BB962C8B-B14F-4D97-AF65-F5344CB8AC3E}">
        <p14:creationId xmlns:p14="http://schemas.microsoft.com/office/powerpoint/2010/main" val="1352084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pPr algn="ctr"/>
            <a:r>
              <a:rPr lang="en-US" sz="4800" dirty="0" smtClean="0"/>
              <a:t>Landmark </a:t>
            </a:r>
            <a:r>
              <a:rPr lang="en-US" sz="4800" dirty="0" smtClean="0"/>
              <a:t>Legislation</a:t>
            </a:r>
            <a:br>
              <a:rPr lang="en-US" sz="4800" dirty="0" smtClean="0"/>
            </a:br>
            <a:r>
              <a:rPr lang="en-US" sz="4800" dirty="0" smtClean="0"/>
              <a:t>1975</a:t>
            </a:r>
            <a:endParaRPr lang="en-US" sz="4800" dirty="0"/>
          </a:p>
        </p:txBody>
      </p:sp>
      <p:sp>
        <p:nvSpPr>
          <p:cNvPr id="3" name="Content Placeholder 2"/>
          <p:cNvSpPr>
            <a:spLocks noGrp="1"/>
          </p:cNvSpPr>
          <p:nvPr>
            <p:ph sz="quarter" idx="1"/>
          </p:nvPr>
        </p:nvSpPr>
        <p:spPr/>
        <p:txBody>
          <a:bodyPr>
            <a:normAutofit/>
          </a:bodyPr>
          <a:lstStyle/>
          <a:p>
            <a:pPr marL="0" indent="0" algn="ctr">
              <a:buNone/>
            </a:pPr>
            <a:r>
              <a:rPr lang="en-US" sz="4400" dirty="0" smtClean="0"/>
              <a:t>Public Law 94-142</a:t>
            </a:r>
          </a:p>
          <a:p>
            <a:pPr marL="0" indent="0" algn="ctr">
              <a:buNone/>
            </a:pPr>
            <a:r>
              <a:rPr lang="en-US" sz="3200" i="1" dirty="0" smtClean="0"/>
              <a:t>The Education for All Handicapped Children’s Act</a:t>
            </a:r>
          </a:p>
          <a:p>
            <a:pPr marL="0" indent="0" algn="ctr">
              <a:buNone/>
            </a:pPr>
            <a:r>
              <a:rPr lang="en-US" sz="3200" dirty="0"/>
              <a:t>m</a:t>
            </a:r>
            <a:r>
              <a:rPr lang="en-US" sz="3200" dirty="0" smtClean="0"/>
              <a:t>andated a </a:t>
            </a:r>
            <a:r>
              <a:rPr lang="en-US" sz="3200" dirty="0" smtClean="0">
                <a:solidFill>
                  <a:srgbClr val="FF0000"/>
                </a:solidFill>
              </a:rPr>
              <a:t>free appropriate public education </a:t>
            </a:r>
            <a:r>
              <a:rPr lang="en-US" sz="3200" dirty="0" smtClean="0"/>
              <a:t>for all children with disabilities in the least restrictive environment, which meant </a:t>
            </a:r>
            <a:r>
              <a:rPr lang="en-US" sz="3200" dirty="0" smtClean="0">
                <a:solidFill>
                  <a:srgbClr val="FF0000"/>
                </a:solidFill>
              </a:rPr>
              <a:t>public education.</a:t>
            </a:r>
          </a:p>
          <a:p>
            <a:pPr marL="0" indent="0" algn="ctr">
              <a:buNone/>
            </a:pPr>
            <a:r>
              <a:rPr lang="en-US" sz="3200" dirty="0" smtClean="0"/>
              <a:t>This law was reauthorized in 1990, 1997, and 2004 and is now known as IDEA: The Individuals with Disabilities Education Act</a:t>
            </a:r>
            <a:endParaRPr lang="en-US" sz="3200"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18</a:t>
            </a:fld>
            <a:endParaRPr lang="en-US"/>
          </a:p>
        </p:txBody>
      </p:sp>
    </p:spTree>
    <p:extLst>
      <p:ext uri="{BB962C8B-B14F-4D97-AF65-F5344CB8AC3E}">
        <p14:creationId xmlns:p14="http://schemas.microsoft.com/office/powerpoint/2010/main" val="3332801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1988</a:t>
            </a:r>
            <a:endParaRPr lang="en-US" dirty="0"/>
          </a:p>
        </p:txBody>
      </p:sp>
      <p:sp>
        <p:nvSpPr>
          <p:cNvPr id="3" name="Content Placeholder 2"/>
          <p:cNvSpPr>
            <a:spLocks noGrp="1"/>
          </p:cNvSpPr>
          <p:nvPr>
            <p:ph sz="quarter" idx="1"/>
          </p:nvPr>
        </p:nvSpPr>
        <p:spPr/>
        <p:txBody>
          <a:bodyPr/>
          <a:lstStyle/>
          <a:p>
            <a:pPr marL="0" indent="0">
              <a:buNone/>
            </a:pPr>
            <a:r>
              <a:rPr lang="en-US" dirty="0" smtClean="0"/>
              <a:t>The Technology-Related Assistance for Individuals Act increased access and funding for assistive technology devices.</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2962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685103"/>
            <a:ext cx="1962150" cy="162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2362200"/>
            <a:ext cx="2552700" cy="1464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3482" y="3973449"/>
            <a:ext cx="1962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475" y="465066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5621" y="2514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19</a:t>
            </a:fld>
            <a:endParaRPr lang="en-US"/>
          </a:p>
        </p:txBody>
      </p:sp>
    </p:spTree>
    <p:extLst>
      <p:ext uri="{BB962C8B-B14F-4D97-AF65-F5344CB8AC3E}">
        <p14:creationId xmlns:p14="http://schemas.microsoft.com/office/powerpoint/2010/main" val="263416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This presentation will outline major events or laws that have had an impact on the history of special education in the United States.  We will highlight our journey from seclusion to inclusion.</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2</a:t>
            </a:fld>
            <a:endParaRPr lang="en-US"/>
          </a:p>
        </p:txBody>
      </p:sp>
    </p:spTree>
    <p:extLst>
      <p:ext uri="{BB962C8B-B14F-4D97-AF65-F5344CB8AC3E}">
        <p14:creationId xmlns:p14="http://schemas.microsoft.com/office/powerpoint/2010/main" val="440421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1990</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The American with Disabilities Act becomes law under President George Bush. This act is considered the most important civil rights act since it brings advocates together to support all disabilities.</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20</a:t>
            </a:fld>
            <a:endParaRPr lang="en-US"/>
          </a:p>
        </p:txBody>
      </p:sp>
    </p:spTree>
    <p:extLst>
      <p:ext uri="{BB962C8B-B14F-4D97-AF65-F5344CB8AC3E}">
        <p14:creationId xmlns:p14="http://schemas.microsoft.com/office/powerpoint/2010/main" val="2393258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1990-2013</a:t>
            </a:r>
            <a:br>
              <a:rPr lang="en-US" dirty="0" smtClean="0"/>
            </a:br>
            <a:r>
              <a:rPr lang="en-US" dirty="0" smtClean="0"/>
              <a:t>Trend towards Inclusion</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038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35814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21</a:t>
            </a:fld>
            <a:endParaRPr lang="en-US"/>
          </a:p>
        </p:txBody>
      </p:sp>
    </p:spTree>
    <p:extLst>
      <p:ext uri="{BB962C8B-B14F-4D97-AF65-F5344CB8AC3E}">
        <p14:creationId xmlns:p14="http://schemas.microsoft.com/office/powerpoint/2010/main" val="2992854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Universal Design for Learners</a:t>
            </a:r>
            <a:endParaRPr lang="en-US" dirty="0"/>
          </a:p>
        </p:txBody>
      </p:sp>
      <p:sp>
        <p:nvSpPr>
          <p:cNvPr id="3" name="Content Placeholder 2"/>
          <p:cNvSpPr>
            <a:spLocks noGrp="1"/>
          </p:cNvSpPr>
          <p:nvPr>
            <p:ph sz="quarter" idx="1"/>
          </p:nvPr>
        </p:nvSpPr>
        <p:spPr/>
        <p:txBody>
          <a:bodyPr/>
          <a:lstStyle/>
          <a:p>
            <a:pPr marL="0" indent="0">
              <a:buNone/>
            </a:pPr>
            <a:r>
              <a:rPr lang="en-US" dirty="0">
                <a:hlinkClick r:id="rId2"/>
              </a:rPr>
              <a:t>http://</a:t>
            </a:r>
            <a:r>
              <a:rPr lang="en-US" dirty="0" smtClean="0">
                <a:hlinkClick r:id="rId2"/>
              </a:rPr>
              <a:t>www.udlcenter.org/resource_library/videos/udlcenter/udl#video0</a:t>
            </a:r>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22</a:t>
            </a:fld>
            <a:endParaRPr lang="en-US"/>
          </a:p>
        </p:txBody>
      </p:sp>
    </p:spTree>
    <p:extLst>
      <p:ext uri="{BB962C8B-B14F-4D97-AF65-F5344CB8AC3E}">
        <p14:creationId xmlns:p14="http://schemas.microsoft.com/office/powerpoint/2010/main" val="1635753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Inclusive Settings</a:t>
            </a:r>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The trend in the United States is to have all children, regardless of ability or disability to be educated in the </a:t>
            </a:r>
            <a:r>
              <a:rPr lang="en-US" dirty="0"/>
              <a:t>p</a:t>
            </a:r>
            <a:r>
              <a:rPr lang="en-US" dirty="0" smtClean="0"/>
              <a:t>ublic school setting, PL 94-142 opened the school doors to all but still many were in self-contained classroom.</a:t>
            </a:r>
          </a:p>
          <a:p>
            <a:pPr marL="0" indent="0">
              <a:buNone/>
            </a:pPr>
            <a:endParaRPr lang="en-US" dirty="0" smtClean="0"/>
          </a:p>
          <a:p>
            <a:r>
              <a:rPr lang="en-US" dirty="0" smtClean="0"/>
              <a:t>The demand, in past 2 decades, has been to include all students in the general education setting regardless of ability or disability and make teachers accountable for addressing the Common Core or State Standards when teaching all children.</a:t>
            </a:r>
          </a:p>
          <a:p>
            <a:endParaRPr lang="en-US" dirty="0"/>
          </a:p>
          <a:p>
            <a:r>
              <a:rPr lang="en-US" dirty="0" smtClean="0"/>
              <a:t>The Individual Education Program (IEP) determines the amount of time a student is included and accommodations and modifications to be implemented to help meet standards.</a:t>
            </a:r>
          </a:p>
          <a:p>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23</a:t>
            </a:fld>
            <a:endParaRPr lang="en-US"/>
          </a:p>
        </p:txBody>
      </p:sp>
    </p:spTree>
    <p:extLst>
      <p:ext uri="{BB962C8B-B14F-4D97-AF65-F5344CB8AC3E}">
        <p14:creationId xmlns:p14="http://schemas.microsoft.com/office/powerpoint/2010/main" val="4060331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IEP</a:t>
            </a:r>
            <a:endParaRPr lang="en-US" dirty="0"/>
          </a:p>
        </p:txBody>
      </p:sp>
      <p:sp>
        <p:nvSpPr>
          <p:cNvPr id="3" name="Date Placeholder 2"/>
          <p:cNvSpPr>
            <a:spLocks noGrp="1"/>
          </p:cNvSpPr>
          <p:nvPr>
            <p:ph type="dt" sz="half" idx="10"/>
          </p:nvPr>
        </p:nvSpPr>
        <p:spPr/>
        <p:txBody>
          <a:bodyPr/>
          <a:lstStyle/>
          <a:p>
            <a:r>
              <a:rPr lang="en-US" smtClean="0"/>
              <a:t>9/30/2013</a:t>
            </a:r>
            <a:endParaRPr lang="en-US"/>
          </a:p>
        </p:txBody>
      </p:sp>
      <p:sp>
        <p:nvSpPr>
          <p:cNvPr id="4" name="Slide Number Placeholder 3"/>
          <p:cNvSpPr>
            <a:spLocks noGrp="1"/>
          </p:cNvSpPr>
          <p:nvPr>
            <p:ph type="sldNum" sz="quarter" idx="12"/>
          </p:nvPr>
        </p:nvSpPr>
        <p:spPr/>
        <p:txBody>
          <a:bodyPr/>
          <a:lstStyle/>
          <a:p>
            <a:fld id="{496B78FB-09F9-4A15-9B36-512EE5CC1ADF}" type="slidenum">
              <a:rPr lang="en-US" smtClean="0"/>
              <a:t>24</a:t>
            </a:fld>
            <a:endParaRPr lang="en-US"/>
          </a:p>
        </p:txBody>
      </p:sp>
      <p:sp>
        <p:nvSpPr>
          <p:cNvPr id="5" name="Content Placeholder 4"/>
          <p:cNvSpPr>
            <a:spLocks noGrp="1"/>
          </p:cNvSpPr>
          <p:nvPr>
            <p:ph sz="quarter" idx="1"/>
          </p:nvPr>
        </p:nvSpPr>
        <p:spPr/>
        <p:txBody>
          <a:bodyPr/>
          <a:lstStyle/>
          <a:p>
            <a:r>
              <a:rPr lang="en-US" dirty="0" smtClean="0"/>
              <a:t>The Individualized Education Plan (IEP) has several federally mandated components:</a:t>
            </a:r>
          </a:p>
          <a:p>
            <a:pPr lvl="1"/>
            <a:r>
              <a:rPr lang="en-US" dirty="0" smtClean="0"/>
              <a:t>Present levels of performance</a:t>
            </a:r>
          </a:p>
          <a:p>
            <a:pPr lvl="1"/>
            <a:r>
              <a:rPr lang="en-US" dirty="0" smtClean="0"/>
              <a:t>Measurable goals and objectives</a:t>
            </a:r>
          </a:p>
          <a:p>
            <a:pPr lvl="1"/>
            <a:r>
              <a:rPr lang="en-US" dirty="0" smtClean="0"/>
              <a:t>Statement about child’s participation in the least restrictive environment</a:t>
            </a:r>
          </a:p>
          <a:p>
            <a:pPr lvl="1"/>
            <a:r>
              <a:rPr lang="en-US" dirty="0" smtClean="0"/>
              <a:t>Dates of the initial and duration of services</a:t>
            </a:r>
          </a:p>
          <a:p>
            <a:pPr lvl="1"/>
            <a:r>
              <a:rPr lang="en-US" dirty="0" smtClean="0"/>
              <a:t>Non-discriminating assessment procedures</a:t>
            </a:r>
          </a:p>
          <a:p>
            <a:pPr lvl="1"/>
            <a:r>
              <a:rPr lang="en-US" dirty="0"/>
              <a:t>A</a:t>
            </a:r>
            <a:r>
              <a:rPr lang="en-US" dirty="0" smtClean="0"/>
              <a:t>ccommodations and modifications on tests and in general education program</a:t>
            </a:r>
          </a:p>
          <a:p>
            <a:pPr lvl="1"/>
            <a:r>
              <a:rPr lang="en-US" dirty="0" smtClean="0"/>
              <a:t>Transition planning for secondary and post-secondary education.</a:t>
            </a:r>
          </a:p>
          <a:p>
            <a:pPr lvl="1"/>
            <a:endParaRPr lang="en-US" dirty="0" smtClean="0"/>
          </a:p>
          <a:p>
            <a:pPr lvl="1"/>
            <a:endParaRPr lang="en-US" dirty="0"/>
          </a:p>
        </p:txBody>
      </p:sp>
    </p:spTree>
    <p:extLst>
      <p:ext uri="{BB962C8B-B14F-4D97-AF65-F5344CB8AC3E}">
        <p14:creationId xmlns:p14="http://schemas.microsoft.com/office/powerpoint/2010/main" val="242727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dirty="0" smtClean="0"/>
              <a:t>Inclusion in P12 Schools</a:t>
            </a:r>
            <a:endParaRPr lang="en-US" dirty="0"/>
          </a:p>
        </p:txBody>
      </p:sp>
      <p:pic>
        <p:nvPicPr>
          <p:cNvPr id="2052" name="Picture 4" descr="http://www.teachers.ab.ca/SiteCollectionImages/Publications/ATA%20Magazine/Volume%2092-3/4%20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71600"/>
            <a:ext cx="2590800" cy="18792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ea-ace.ca/sites/cea-ace.ca/files/imagecache/edcan_article_image_670x360/edcan-v53-n2-spech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1567" y="3581400"/>
            <a:ext cx="510539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3.gstatic.com/images?q=tbn:ANd9GcTAv6i1Fy8WAly81MPtlz0D5Rvozyyc-yyAgoIZYXyMtclJqZUKw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37160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0.gstatic.com/images?q=tbn:ANd9GcTwTIYYYr1rGkW72doidNBQmYlrjvS8O_hOmjVF6QDZIcjOU2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71083">
            <a:off x="6893853" y="3685396"/>
            <a:ext cx="1921669" cy="253520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encrypted-tbn1.gstatic.com/images?q=tbn:ANd9GcTjr4RRpYBPZ5aXNlqej5zI2PwUkOSYzs6fuKNWaum17CsqCQH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94260">
            <a:off x="352317" y="3500480"/>
            <a:ext cx="2136583" cy="27516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p:txBody>
          <a:bodyPr/>
          <a:lstStyle/>
          <a:p>
            <a:endParaRPr lang="en-US" dirty="0"/>
          </a:p>
        </p:txBody>
      </p:sp>
      <p:pic>
        <p:nvPicPr>
          <p:cNvPr id="2065"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913" y="1371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13845" y="6169170"/>
            <a:ext cx="1900841" cy="369332"/>
          </a:xfrm>
          <a:prstGeom prst="rect">
            <a:avLst/>
          </a:prstGeom>
          <a:noFill/>
        </p:spPr>
        <p:txBody>
          <a:bodyPr wrap="none" rtlCol="0">
            <a:spAutoFit/>
          </a:bodyPr>
          <a:lstStyle/>
          <a:p>
            <a:r>
              <a:rPr lang="en-US" dirty="0" smtClean="0"/>
              <a:t>Google for Images</a:t>
            </a:r>
            <a:endParaRPr lang="en-US" dirty="0"/>
          </a:p>
        </p:txBody>
      </p:sp>
      <p:sp>
        <p:nvSpPr>
          <p:cNvPr id="3" name="Date Placeholder 2"/>
          <p:cNvSpPr>
            <a:spLocks noGrp="1"/>
          </p:cNvSpPr>
          <p:nvPr>
            <p:ph type="dt" sz="half" idx="10"/>
          </p:nvPr>
        </p:nvSpPr>
        <p:spPr/>
        <p:txBody>
          <a:bodyPr/>
          <a:lstStyle/>
          <a:p>
            <a:r>
              <a:rPr lang="en-US" smtClean="0"/>
              <a:t>9/30/2013</a:t>
            </a:r>
            <a:endParaRPr lang="en-US"/>
          </a:p>
        </p:txBody>
      </p:sp>
      <p:sp>
        <p:nvSpPr>
          <p:cNvPr id="4" name="Slide Number Placeholder 3"/>
          <p:cNvSpPr>
            <a:spLocks noGrp="1"/>
          </p:cNvSpPr>
          <p:nvPr>
            <p:ph type="sldNum" sz="quarter" idx="12"/>
          </p:nvPr>
        </p:nvSpPr>
        <p:spPr/>
        <p:txBody>
          <a:bodyPr/>
          <a:lstStyle/>
          <a:p>
            <a:fld id="{496B78FB-09F9-4A15-9B36-512EE5CC1ADF}" type="slidenum">
              <a:rPr lang="en-US" smtClean="0"/>
              <a:t>25</a:t>
            </a:fld>
            <a:endParaRPr lang="en-US"/>
          </a:p>
        </p:txBody>
      </p:sp>
    </p:spTree>
    <p:extLst>
      <p:ext uri="{BB962C8B-B14F-4D97-AF65-F5344CB8AC3E}">
        <p14:creationId xmlns:p14="http://schemas.microsoft.com/office/powerpoint/2010/main" val="2256529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Even at Tennessee Technological University (TTU) students with disabilities are included but it is recommended that they register with the Office of Disability Services, located on campus.</a:t>
            </a:r>
          </a:p>
          <a:p>
            <a:pPr marL="0" indent="0" algn="ctr">
              <a:buNone/>
            </a:pPr>
            <a:r>
              <a:rPr lang="en-US" dirty="0" smtClean="0"/>
              <a:t>These students may have a learning disability or ADD/ADHD.</a:t>
            </a:r>
          </a:p>
          <a:p>
            <a:pPr marL="0" indent="0" algn="ctr">
              <a:buNone/>
            </a:pPr>
            <a:endParaRPr lang="en-US" dirty="0"/>
          </a:p>
          <a:p>
            <a:pPr marL="0" indent="0" algn="ctr">
              <a:buNone/>
            </a:pPr>
            <a:r>
              <a:rPr lang="en-US" dirty="0" smtClean="0"/>
              <a:t>However…</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26</a:t>
            </a:fld>
            <a:endParaRPr lang="en-US"/>
          </a:p>
        </p:txBody>
      </p:sp>
    </p:spTree>
    <p:extLst>
      <p:ext uri="{BB962C8B-B14F-4D97-AF65-F5344CB8AC3E}">
        <p14:creationId xmlns:p14="http://schemas.microsoft.com/office/powerpoint/2010/main" val="1255637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Remember </a:t>
            </a:r>
            <a:r>
              <a:rPr lang="en-US" dirty="0"/>
              <a:t>the Independence Program!</a:t>
            </a:r>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Through a partnership with TTU and the Putnam County School District, several students with intellectual disabilities are welcomed to participate in activities on campus.</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27</a:t>
            </a:fld>
            <a:endParaRPr lang="en-US"/>
          </a:p>
        </p:txBody>
      </p:sp>
    </p:spTree>
    <p:extLst>
      <p:ext uri="{BB962C8B-B14F-4D97-AF65-F5344CB8AC3E}">
        <p14:creationId xmlns:p14="http://schemas.microsoft.com/office/powerpoint/2010/main" val="3067265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Included in MUED/ARED 4882</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513825"/>
            <a:ext cx="3048000" cy="2209800"/>
          </a:xfrm>
        </p:spPr>
      </p:pic>
      <p:pic>
        <p:nvPicPr>
          <p:cNvPr id="1026" name="Picture 2" descr="C:\Users\hdainty\Desktop\photo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32200" y="1209254"/>
            <a:ext cx="2489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Russia\Photos\photo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95400"/>
            <a:ext cx="25908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Russia\Photos\photo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924300"/>
            <a:ext cx="22860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Russia\Photos\photo 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3629" y="3740150"/>
            <a:ext cx="3048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Russia\Photos\photo 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923382"/>
            <a:ext cx="1981200" cy="235676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28</a:t>
            </a:fld>
            <a:endParaRPr lang="en-US"/>
          </a:p>
        </p:txBody>
      </p:sp>
    </p:spTree>
    <p:extLst>
      <p:ext uri="{BB962C8B-B14F-4D97-AF65-F5344CB8AC3E}">
        <p14:creationId xmlns:p14="http://schemas.microsoft.com/office/powerpoint/2010/main" val="646032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Video Of Independence Program and TTU Music/Art Students</a:t>
            </a:r>
            <a:endParaRPr lang="en-US" dirty="0"/>
          </a:p>
        </p:txBody>
      </p:sp>
      <p:pic>
        <p:nvPicPr>
          <p:cNvPr id="4" name="IMG_1255.mov">
            <a:hlinkClick r:id="" action="ppaction://media"/>
          </p:cNvPr>
          <p:cNvPicPr>
            <a:picLocks noGrp="1"/>
          </p:cNvPicPr>
          <p:nvPr>
            <p:ph type="pic" idx="1"/>
            <a:videoFile r:link="rId1"/>
          </p:nvPr>
        </p:nvPicPr>
        <p:blipFill>
          <a:blip r:embed="rId3"/>
          <a:srcRect t="35343" b="35343"/>
          <a:stretch>
            <a:fillRect/>
          </a:stretch>
        </p:blipFill>
        <p:spPr>
          <a:xfrm flipH="1">
            <a:off x="2819400" y="1676400"/>
            <a:ext cx="3886200" cy="4270375"/>
          </a:xfrm>
        </p:spPr>
      </p:pic>
      <p:sp>
        <p:nvSpPr>
          <p:cNvPr id="5" name="Text Placeholder 4"/>
          <p:cNvSpPr>
            <a:spLocks noGrp="1"/>
          </p:cNvSpPr>
          <p:nvPr>
            <p:ph type="body" sz="half" idx="2"/>
          </p:nvPr>
        </p:nvSpPr>
        <p:spPr/>
        <p:txBody>
          <a:bodyPr/>
          <a:lstStyle/>
          <a:p>
            <a:r>
              <a:rPr lang="en-US" dirty="0" smtClean="0"/>
              <a:t>				Working Side-by-Side</a:t>
            </a:r>
            <a:endParaRPr lang="en-US" dirty="0"/>
          </a:p>
        </p:txBody>
      </p:sp>
      <p:sp>
        <p:nvSpPr>
          <p:cNvPr id="2" name="Date Placeholder 1"/>
          <p:cNvSpPr>
            <a:spLocks noGrp="1"/>
          </p:cNvSpPr>
          <p:nvPr>
            <p:ph type="dt" sz="half" idx="10"/>
          </p:nvPr>
        </p:nvSpPr>
        <p:spPr/>
        <p:txBody>
          <a:bodyPr/>
          <a:lstStyle/>
          <a:p>
            <a:r>
              <a:rPr lang="en-US" smtClean="0"/>
              <a:t>9/30/2013</a:t>
            </a:r>
            <a:endParaRPr lang="en-US"/>
          </a:p>
        </p:txBody>
      </p:sp>
      <p:sp>
        <p:nvSpPr>
          <p:cNvPr id="6" name="Slide Number Placeholder 5"/>
          <p:cNvSpPr>
            <a:spLocks noGrp="1"/>
          </p:cNvSpPr>
          <p:nvPr>
            <p:ph type="sldNum" sz="quarter" idx="12"/>
          </p:nvPr>
        </p:nvSpPr>
        <p:spPr/>
        <p:txBody>
          <a:bodyPr/>
          <a:lstStyle/>
          <a:p>
            <a:fld id="{496B78FB-09F9-4A15-9B36-512EE5CC1ADF}" type="slidenum">
              <a:rPr lang="en-US" smtClean="0"/>
              <a:t>29</a:t>
            </a:fld>
            <a:endParaRPr lang="en-US"/>
          </a:p>
        </p:txBody>
      </p:sp>
    </p:spTree>
    <p:extLst>
      <p:ext uri="{BB962C8B-B14F-4D97-AF65-F5344CB8AC3E}">
        <p14:creationId xmlns:p14="http://schemas.microsoft.com/office/powerpoint/2010/main" val="33507405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1798: First Military Disability Law</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On July 16, 1798, United States President John Adams signed an act which addressed the relief of sick and disabled seamen.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764" y="2667000"/>
            <a:ext cx="33528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3</a:t>
            </a:fld>
            <a:endParaRPr lang="en-US"/>
          </a:p>
        </p:txBody>
      </p:sp>
    </p:spTree>
    <p:extLst>
      <p:ext uri="{BB962C8B-B14F-4D97-AF65-F5344CB8AC3E}">
        <p14:creationId xmlns:p14="http://schemas.microsoft.com/office/powerpoint/2010/main" val="2552812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endParaRPr lang="en-US" u="sng" dirty="0">
              <a:hlinkClick r:id="rId2"/>
            </a:endParaRPr>
          </a:p>
          <a:p>
            <a:pPr marL="0" indent="0">
              <a:buNone/>
            </a:pPr>
            <a:endParaRPr lang="en-US" u="sng" dirty="0" smtClean="0">
              <a:hlinkClick r:id="rId2"/>
            </a:endParaRPr>
          </a:p>
          <a:p>
            <a:pPr marL="0" indent="0">
              <a:buNone/>
            </a:pPr>
            <a:endParaRPr lang="en-US" u="sng" dirty="0">
              <a:hlinkClick r:id="rId2"/>
            </a:endParaRPr>
          </a:p>
          <a:p>
            <a:pPr marL="0" indent="0">
              <a:buNone/>
            </a:pPr>
            <a:endParaRPr lang="en-US" u="sng" dirty="0" smtClean="0">
              <a:hlinkClick r:id="rId2"/>
            </a:endParaRPr>
          </a:p>
          <a:p>
            <a:pPr marL="0" indent="0">
              <a:buNone/>
            </a:pPr>
            <a:r>
              <a:rPr lang="en-US" u="sng" dirty="0" smtClean="0">
                <a:hlinkClick r:id="rId2"/>
              </a:rPr>
              <a:t>http</a:t>
            </a:r>
            <a:r>
              <a:rPr lang="en-US" u="sng" dirty="0">
                <a:hlinkClick r:id="rId2"/>
              </a:rPr>
              <a:t>://www.youtube.com/watch?v=GfUqd1fTtgM</a:t>
            </a:r>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30</a:t>
            </a:fld>
            <a:endParaRPr lang="en-US"/>
          </a:p>
        </p:txBody>
      </p:sp>
    </p:spTree>
    <p:extLst>
      <p:ext uri="{BB962C8B-B14F-4D97-AF65-F5344CB8AC3E}">
        <p14:creationId xmlns:p14="http://schemas.microsoft.com/office/powerpoint/2010/main" val="1107581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hlinkClick r:id="rId2"/>
              </a:rPr>
              <a:t>Disability History: </a:t>
            </a:r>
          </a:p>
          <a:p>
            <a:pPr marL="0" indent="0">
              <a:buNone/>
            </a:pPr>
            <a:r>
              <a:rPr lang="en-US" b="1" i="1" dirty="0" smtClean="0">
                <a:hlinkClick r:id="rId2"/>
              </a:rPr>
              <a:t>www.ncld-youth.info</a:t>
            </a:r>
            <a:endParaRPr lang="en-US" b="1" i="1" dirty="0" smtClean="0"/>
          </a:p>
          <a:p>
            <a:pPr marL="0" indent="0">
              <a:buNone/>
            </a:pPr>
            <a:endParaRPr lang="en-US" b="1" i="1" dirty="0" smtClean="0"/>
          </a:p>
          <a:p>
            <a:r>
              <a:rPr lang="en-US" sz="2800" dirty="0">
                <a:solidFill>
                  <a:srgbClr val="7030A0"/>
                </a:solidFill>
                <a:latin typeface="Calibri"/>
                <a:ea typeface="Calibri"/>
                <a:cs typeface="Times New Roman"/>
              </a:rPr>
              <a:t>Inclusion in Education:</a:t>
            </a:r>
          </a:p>
          <a:p>
            <a:pPr marL="0" indent="0">
              <a:buNone/>
            </a:pPr>
            <a:r>
              <a:rPr lang="en-US" sz="2800" u="sng" dirty="0">
                <a:hlinkClick r:id="rId3"/>
              </a:rPr>
              <a:t>http://www.youtube.com/watch?v=GfUqd1fTtgM</a:t>
            </a:r>
            <a:endParaRPr lang="en-US" sz="2800" dirty="0"/>
          </a:p>
          <a:p>
            <a:pPr marL="0" indent="0">
              <a:buNone/>
            </a:pPr>
            <a:endParaRPr lang="en-US" sz="2400" u="sng" dirty="0" smtClean="0">
              <a:solidFill>
                <a:srgbClr val="0000FF"/>
              </a:solidFill>
              <a:latin typeface="Calibri"/>
              <a:ea typeface="Calibri"/>
              <a:cs typeface="Times New Roman"/>
            </a:endParaRPr>
          </a:p>
          <a:p>
            <a:r>
              <a:rPr lang="en-US" sz="2400" dirty="0" smtClean="0">
                <a:hlinkClick r:id="rId4"/>
              </a:rPr>
              <a:t>Universal Design Website:</a:t>
            </a:r>
          </a:p>
          <a:p>
            <a:pPr marL="0" indent="0">
              <a:buNone/>
            </a:pPr>
            <a:r>
              <a:rPr lang="en-US" sz="2400" dirty="0" smtClean="0">
                <a:hlinkClick r:id="rId4"/>
              </a:rPr>
              <a:t>http</a:t>
            </a:r>
            <a:r>
              <a:rPr lang="en-US" sz="2400">
                <a:hlinkClick r:id="rId4"/>
              </a:rPr>
              <a:t>://</a:t>
            </a:r>
            <a:r>
              <a:rPr lang="en-US" sz="2400" smtClean="0">
                <a:hlinkClick r:id="rId4"/>
              </a:rPr>
              <a:t>www.udlcenter.org/resource_library/videos/udlcenter/udl#video0</a:t>
            </a:r>
            <a:endParaRPr lang="en-US" sz="2400" smtClean="0"/>
          </a:p>
          <a:p>
            <a:pPr marL="0" indent="0">
              <a:buNone/>
            </a:pPr>
            <a:endParaRPr lang="en-US" sz="2400" dirty="0" smtClean="0"/>
          </a:p>
          <a:p>
            <a:r>
              <a:rPr lang="en-US" sz="2400" u="sng" dirty="0" err="1">
                <a:solidFill>
                  <a:srgbClr val="0000FF"/>
                </a:solidFill>
                <a:latin typeface="Calibri"/>
                <a:ea typeface="Calibri"/>
                <a:cs typeface="Times New Roman"/>
                <a:hlinkClick r:id="rId5"/>
              </a:rPr>
              <a:t>Willowbrook</a:t>
            </a:r>
            <a:r>
              <a:rPr lang="en-US" sz="2400" u="sng" dirty="0">
                <a:solidFill>
                  <a:srgbClr val="0000FF"/>
                </a:solidFill>
                <a:latin typeface="Calibri"/>
                <a:ea typeface="Calibri"/>
                <a:cs typeface="Times New Roman"/>
                <a:hlinkClick r:id="rId5"/>
              </a:rPr>
              <a:t>:</a:t>
            </a:r>
          </a:p>
          <a:p>
            <a:pPr marL="0" indent="0">
              <a:buNone/>
            </a:pPr>
            <a:r>
              <a:rPr lang="en-US" sz="2400" u="sng" dirty="0">
                <a:solidFill>
                  <a:srgbClr val="0000FF"/>
                </a:solidFill>
                <a:latin typeface="Calibri"/>
                <a:ea typeface="Calibri"/>
                <a:cs typeface="Times New Roman"/>
                <a:hlinkClick r:id="rId5"/>
              </a:rPr>
              <a:t>http://</a:t>
            </a:r>
            <a:r>
              <a:rPr lang="en-US" sz="2400" u="sng" dirty="0" smtClean="0">
                <a:solidFill>
                  <a:srgbClr val="0000FF"/>
                </a:solidFill>
                <a:latin typeface="Calibri"/>
                <a:ea typeface="Calibri"/>
                <a:cs typeface="Times New Roman"/>
                <a:hlinkClick r:id="rId5"/>
              </a:rPr>
              <a:t>www.youtube.com/watch?v=k_sYn8DnlH4</a:t>
            </a:r>
            <a:endParaRPr lang="en-US" sz="2400" u="sng" dirty="0" smtClean="0">
              <a:solidFill>
                <a:srgbClr val="0000FF"/>
              </a:solidFill>
              <a:latin typeface="Calibri"/>
              <a:ea typeface="Calibri"/>
              <a:cs typeface="Times New Roman"/>
            </a:endParaRPr>
          </a:p>
          <a:p>
            <a:pPr marL="0" indent="0">
              <a:buNone/>
            </a:pPr>
            <a:endParaRPr lang="en-US" sz="2400" u="sng" dirty="0">
              <a:solidFill>
                <a:srgbClr val="0000FF"/>
              </a:solidFill>
              <a:latin typeface="Calibri"/>
              <a:ea typeface="Calibri"/>
              <a:cs typeface="Times New Roman"/>
            </a:endParaRPr>
          </a:p>
          <a:p>
            <a:pPr marL="0" indent="0">
              <a:buNone/>
            </a:pPr>
            <a:endParaRPr lang="en-US" sz="2400" dirty="0"/>
          </a:p>
          <a:p>
            <a:endParaRPr lang="en-US" sz="2400" u="sng" dirty="0" smtClean="0">
              <a:solidFill>
                <a:srgbClr val="0000FF"/>
              </a:solidFill>
              <a:latin typeface="Calibri"/>
              <a:ea typeface="Calibri"/>
              <a:cs typeface="Times New Roman"/>
            </a:endParaRPr>
          </a:p>
          <a:p>
            <a:endParaRPr lang="en-US" dirty="0"/>
          </a:p>
          <a:p>
            <a:endParaRPr lang="en-US" dirty="0"/>
          </a:p>
        </p:txBody>
      </p:sp>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31</a:t>
            </a:fld>
            <a:endParaRPr lang="en-US"/>
          </a:p>
        </p:txBody>
      </p:sp>
    </p:spTree>
    <p:extLst>
      <p:ext uri="{BB962C8B-B14F-4D97-AF65-F5344CB8AC3E}">
        <p14:creationId xmlns:p14="http://schemas.microsoft.com/office/powerpoint/2010/main" val="1667570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1805</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Dr. Benjamin Rush attempts to define mental disorders.  Dr.  Rush is considered the “Father of American Psychiatry.”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2" y="3124200"/>
            <a:ext cx="14382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4</a:t>
            </a:fld>
            <a:endParaRPr lang="en-US"/>
          </a:p>
        </p:txBody>
      </p:sp>
    </p:spTree>
    <p:extLst>
      <p:ext uri="{BB962C8B-B14F-4D97-AF65-F5344CB8AC3E}">
        <p14:creationId xmlns:p14="http://schemas.microsoft.com/office/powerpoint/2010/main" val="1569888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1817: Formal Deaf Education begins in United States</a:t>
            </a:r>
            <a:endParaRPr lang="en-US" dirty="0"/>
          </a:p>
        </p:txBody>
      </p:sp>
      <p:sp>
        <p:nvSpPr>
          <p:cNvPr id="3" name="Content Placeholder 2"/>
          <p:cNvSpPr>
            <a:spLocks noGrp="1"/>
          </p:cNvSpPr>
          <p:nvPr>
            <p:ph sz="quarter" idx="1"/>
          </p:nvPr>
        </p:nvSpPr>
        <p:spPr/>
        <p:txBody>
          <a:bodyPr/>
          <a:lstStyle/>
          <a:p>
            <a:pPr marL="0" indent="0">
              <a:buNone/>
            </a:pPr>
            <a:r>
              <a:rPr lang="en-US" dirty="0" smtClean="0"/>
              <a:t>Thomas H. Gallaudet traveled to Europe to study deaf education. On April 17,1817, </a:t>
            </a:r>
            <a:r>
              <a:rPr lang="en-US" dirty="0"/>
              <a:t>the </a:t>
            </a:r>
            <a:r>
              <a:rPr lang="en-US" dirty="0" smtClean="0"/>
              <a:t>Connecticut Asylum </a:t>
            </a:r>
            <a:r>
              <a:rPr lang="en-US" dirty="0"/>
              <a:t>for the Education and Instruction of </a:t>
            </a:r>
            <a:r>
              <a:rPr lang="en-US" dirty="0" smtClean="0"/>
              <a:t>Deaf and </a:t>
            </a:r>
            <a:r>
              <a:rPr lang="en-US" dirty="0"/>
              <a:t>Dumb Persons in Hartford, </a:t>
            </a:r>
            <a:r>
              <a:rPr lang="en-US" dirty="0" smtClean="0"/>
              <a:t>Connecticut was opened. This was the beginning of educating persons with disabilities in America.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3914660"/>
            <a:ext cx="3733800" cy="203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artfxsigns.com/htmlsite/images/institutions/images/as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266" y="3914660"/>
            <a:ext cx="3762375" cy="20301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3577461"/>
            <a:ext cx="665567" cy="369332"/>
          </a:xfrm>
          <a:prstGeom prst="rect">
            <a:avLst/>
          </a:prstGeom>
          <a:noFill/>
        </p:spPr>
        <p:txBody>
          <a:bodyPr wrap="none" rtlCol="0">
            <a:spAutoFit/>
          </a:bodyPr>
          <a:lstStyle/>
          <a:p>
            <a:r>
              <a:rPr lang="en-US" dirty="0" smtClean="0"/>
              <a:t>Then</a:t>
            </a:r>
            <a:endParaRPr lang="en-US" dirty="0"/>
          </a:p>
        </p:txBody>
      </p:sp>
      <p:sp>
        <p:nvSpPr>
          <p:cNvPr id="5" name="TextBox 4"/>
          <p:cNvSpPr txBox="1"/>
          <p:nvPr/>
        </p:nvSpPr>
        <p:spPr>
          <a:xfrm>
            <a:off x="6400800" y="3548082"/>
            <a:ext cx="655308" cy="369332"/>
          </a:xfrm>
          <a:prstGeom prst="rect">
            <a:avLst/>
          </a:prstGeom>
          <a:noFill/>
        </p:spPr>
        <p:txBody>
          <a:bodyPr wrap="none" rtlCol="0">
            <a:spAutoFit/>
          </a:bodyPr>
          <a:lstStyle/>
          <a:p>
            <a:r>
              <a:rPr lang="en-US" dirty="0" smtClean="0"/>
              <a:t>Now</a:t>
            </a:r>
            <a:endParaRPr lang="en-US" dirty="0"/>
          </a:p>
        </p:txBody>
      </p:sp>
      <p:sp>
        <p:nvSpPr>
          <p:cNvPr id="6" name="Date Placeholder 5"/>
          <p:cNvSpPr>
            <a:spLocks noGrp="1"/>
          </p:cNvSpPr>
          <p:nvPr>
            <p:ph type="dt" sz="half" idx="10"/>
          </p:nvPr>
        </p:nvSpPr>
        <p:spPr/>
        <p:txBody>
          <a:bodyPr/>
          <a:lstStyle/>
          <a:p>
            <a:r>
              <a:rPr lang="en-US" smtClean="0"/>
              <a:t>9/30/2013</a:t>
            </a:r>
            <a:endParaRPr lang="en-US"/>
          </a:p>
        </p:txBody>
      </p:sp>
      <p:sp>
        <p:nvSpPr>
          <p:cNvPr id="7" name="Slide Number Placeholder 6"/>
          <p:cNvSpPr>
            <a:spLocks noGrp="1"/>
          </p:cNvSpPr>
          <p:nvPr>
            <p:ph type="sldNum" sz="quarter" idx="12"/>
          </p:nvPr>
        </p:nvSpPr>
        <p:spPr/>
        <p:txBody>
          <a:bodyPr/>
          <a:lstStyle/>
          <a:p>
            <a:fld id="{496B78FB-09F9-4A15-9B36-512EE5CC1ADF}" type="slidenum">
              <a:rPr lang="en-US" smtClean="0"/>
              <a:t>5</a:t>
            </a:fld>
            <a:endParaRPr lang="en-US"/>
          </a:p>
        </p:txBody>
      </p:sp>
    </p:spTree>
    <p:extLst>
      <p:ext uri="{BB962C8B-B14F-4D97-AF65-F5344CB8AC3E}">
        <p14:creationId xmlns:p14="http://schemas.microsoft.com/office/powerpoint/2010/main" val="3687288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1849</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The first “sheltered workshop” for the blind is known as the Perkins Institute, in Massachusetts. Today they serve persons who are blind on an International level.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8514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420" y="3139806"/>
            <a:ext cx="3498294" cy="250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12660" y="2754868"/>
            <a:ext cx="665567" cy="369332"/>
          </a:xfrm>
          <a:prstGeom prst="rect">
            <a:avLst/>
          </a:prstGeom>
          <a:noFill/>
        </p:spPr>
        <p:txBody>
          <a:bodyPr wrap="none" rtlCol="0">
            <a:spAutoFit/>
          </a:bodyPr>
          <a:lstStyle/>
          <a:p>
            <a:r>
              <a:rPr lang="en-US" dirty="0" smtClean="0"/>
              <a:t>Then</a:t>
            </a:r>
            <a:endParaRPr lang="en-US" dirty="0"/>
          </a:p>
        </p:txBody>
      </p:sp>
      <p:sp>
        <p:nvSpPr>
          <p:cNvPr id="5" name="TextBox 4"/>
          <p:cNvSpPr txBox="1"/>
          <p:nvPr/>
        </p:nvSpPr>
        <p:spPr>
          <a:xfrm>
            <a:off x="6019800" y="2754868"/>
            <a:ext cx="655308" cy="369332"/>
          </a:xfrm>
          <a:prstGeom prst="rect">
            <a:avLst/>
          </a:prstGeom>
          <a:noFill/>
        </p:spPr>
        <p:txBody>
          <a:bodyPr wrap="none" rtlCol="0">
            <a:spAutoFit/>
          </a:bodyPr>
          <a:lstStyle/>
          <a:p>
            <a:r>
              <a:rPr lang="en-US" dirty="0" smtClean="0"/>
              <a:t>Now</a:t>
            </a:r>
            <a:endParaRPr lang="en-US" dirty="0"/>
          </a:p>
        </p:txBody>
      </p:sp>
      <p:sp>
        <p:nvSpPr>
          <p:cNvPr id="6" name="Date Placeholder 5"/>
          <p:cNvSpPr>
            <a:spLocks noGrp="1"/>
          </p:cNvSpPr>
          <p:nvPr>
            <p:ph type="dt" sz="half" idx="10"/>
          </p:nvPr>
        </p:nvSpPr>
        <p:spPr/>
        <p:txBody>
          <a:bodyPr/>
          <a:lstStyle/>
          <a:p>
            <a:r>
              <a:rPr lang="en-US" smtClean="0"/>
              <a:t>9/30/2013</a:t>
            </a:r>
            <a:endParaRPr lang="en-US"/>
          </a:p>
        </p:txBody>
      </p:sp>
      <p:sp>
        <p:nvSpPr>
          <p:cNvPr id="7" name="Slide Number Placeholder 6"/>
          <p:cNvSpPr>
            <a:spLocks noGrp="1"/>
          </p:cNvSpPr>
          <p:nvPr>
            <p:ph type="sldNum" sz="quarter" idx="12"/>
          </p:nvPr>
        </p:nvSpPr>
        <p:spPr/>
        <p:txBody>
          <a:bodyPr/>
          <a:lstStyle/>
          <a:p>
            <a:fld id="{496B78FB-09F9-4A15-9B36-512EE5CC1ADF}" type="slidenum">
              <a:rPr lang="en-US" smtClean="0"/>
              <a:t>6</a:t>
            </a:fld>
            <a:endParaRPr lang="en-US"/>
          </a:p>
        </p:txBody>
      </p:sp>
    </p:spTree>
    <p:extLst>
      <p:ext uri="{BB962C8B-B14F-4D97-AF65-F5344CB8AC3E}">
        <p14:creationId xmlns:p14="http://schemas.microsoft.com/office/powerpoint/2010/main" val="3528241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1861-1865: Civil War</a:t>
            </a:r>
            <a:endParaRPr lang="en-US" dirty="0"/>
          </a:p>
        </p:txBody>
      </p:sp>
      <p:sp>
        <p:nvSpPr>
          <p:cNvPr id="4" name="Content Placeholder 3"/>
          <p:cNvSpPr>
            <a:spLocks noGrp="1"/>
          </p:cNvSpPr>
          <p:nvPr>
            <p:ph sz="quarter" idx="1"/>
          </p:nvPr>
        </p:nvSpPr>
        <p:spPr/>
        <p:txBody>
          <a:bodyPr/>
          <a:lstStyle/>
          <a:p>
            <a:pPr marL="0" indent="0">
              <a:buNone/>
            </a:pPr>
            <a:r>
              <a:rPr lang="en-US" dirty="0" smtClean="0"/>
              <a:t>After the Civil War there were about 30,000 men who loss a limb. This did bring disabilities to the consciousness of people in America.</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550" y="2667000"/>
            <a:ext cx="4524375"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7</a:t>
            </a:fld>
            <a:endParaRPr lang="en-US"/>
          </a:p>
        </p:txBody>
      </p:sp>
    </p:spTree>
    <p:extLst>
      <p:ext uri="{BB962C8B-B14F-4D97-AF65-F5344CB8AC3E}">
        <p14:creationId xmlns:p14="http://schemas.microsoft.com/office/powerpoint/2010/main" val="1719848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1872: Invention of Telephone</a:t>
            </a:r>
            <a:endParaRPr lang="en-US" dirty="0"/>
          </a:p>
        </p:txBody>
      </p:sp>
      <p:sp>
        <p:nvSpPr>
          <p:cNvPr id="3" name="Content Placeholder 2"/>
          <p:cNvSpPr>
            <a:spLocks noGrp="1"/>
          </p:cNvSpPr>
          <p:nvPr>
            <p:ph sz="quarter" idx="1"/>
          </p:nvPr>
        </p:nvSpPr>
        <p:spPr/>
        <p:txBody>
          <a:bodyPr/>
          <a:lstStyle/>
          <a:p>
            <a:pPr marL="0" indent="0">
              <a:buNone/>
            </a:pPr>
            <a:r>
              <a:rPr lang="en-US" dirty="0" smtClean="0"/>
              <a:t>Alexander Graham Bell invents the telephone and opens a school in Boston for teachers who are deaf.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19400"/>
            <a:ext cx="38100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8</a:t>
            </a:fld>
            <a:endParaRPr lang="en-US"/>
          </a:p>
        </p:txBody>
      </p:sp>
    </p:spTree>
    <p:extLst>
      <p:ext uri="{BB962C8B-B14F-4D97-AF65-F5344CB8AC3E}">
        <p14:creationId xmlns:p14="http://schemas.microsoft.com/office/powerpoint/2010/main" val="9729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1887</a:t>
            </a:r>
            <a:endParaRPr lang="en-US" dirty="0"/>
          </a:p>
        </p:txBody>
      </p:sp>
      <p:sp>
        <p:nvSpPr>
          <p:cNvPr id="3" name="Content Placeholder 2"/>
          <p:cNvSpPr>
            <a:spLocks noGrp="1"/>
          </p:cNvSpPr>
          <p:nvPr>
            <p:ph sz="quarter" idx="1"/>
          </p:nvPr>
        </p:nvSpPr>
        <p:spPr/>
        <p:txBody>
          <a:bodyPr/>
          <a:lstStyle/>
          <a:p>
            <a:pPr marL="0" indent="0">
              <a:buNone/>
            </a:pPr>
            <a:r>
              <a:rPr lang="en-US" dirty="0" smtClean="0"/>
              <a:t>Helen Keller, who was deaf, dumb, and blind, had a home tutor known as Annie Sullivan. She lived in Alabama.</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62200"/>
            <a:ext cx="30003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9/30/2013</a:t>
            </a:r>
            <a:endParaRPr lang="en-US"/>
          </a:p>
        </p:txBody>
      </p:sp>
      <p:sp>
        <p:nvSpPr>
          <p:cNvPr id="5" name="Slide Number Placeholder 4"/>
          <p:cNvSpPr>
            <a:spLocks noGrp="1"/>
          </p:cNvSpPr>
          <p:nvPr>
            <p:ph type="sldNum" sz="quarter" idx="12"/>
          </p:nvPr>
        </p:nvSpPr>
        <p:spPr/>
        <p:txBody>
          <a:bodyPr/>
          <a:lstStyle/>
          <a:p>
            <a:fld id="{496B78FB-09F9-4A15-9B36-512EE5CC1ADF}" type="slidenum">
              <a:rPr lang="en-US" smtClean="0"/>
              <a:t>9</a:t>
            </a:fld>
            <a:endParaRPr lang="en-US"/>
          </a:p>
        </p:txBody>
      </p:sp>
    </p:spTree>
    <p:extLst>
      <p:ext uri="{BB962C8B-B14F-4D97-AF65-F5344CB8AC3E}">
        <p14:creationId xmlns:p14="http://schemas.microsoft.com/office/powerpoint/2010/main" val="41997948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372</TotalTime>
  <Words>1118</Words>
  <Application>Microsoft Office PowerPoint</Application>
  <PresentationFormat>On-screen Show (4:3)</PresentationFormat>
  <Paragraphs>188</Paragraphs>
  <Slides>31</Slides>
  <Notes>1</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Origin</vt:lpstr>
      <vt:lpstr>Timeline of Disabilities in the United States</vt:lpstr>
      <vt:lpstr>PowerPoint Presentation</vt:lpstr>
      <vt:lpstr>1798: First Military Disability Law</vt:lpstr>
      <vt:lpstr>1805</vt:lpstr>
      <vt:lpstr>1817: Formal Deaf Education begins in United States</vt:lpstr>
      <vt:lpstr>1849</vt:lpstr>
      <vt:lpstr>1861-1865: Civil War</vt:lpstr>
      <vt:lpstr>1872: Invention of Telephone</vt:lpstr>
      <vt:lpstr>1887</vt:lpstr>
      <vt:lpstr>1901 &amp; 1927</vt:lpstr>
      <vt:lpstr>1932</vt:lpstr>
      <vt:lpstr>August 14, 1935</vt:lpstr>
      <vt:lpstr>1950’s</vt:lpstr>
      <vt:lpstr>1964</vt:lpstr>
      <vt:lpstr>1965</vt:lpstr>
      <vt:lpstr>1968: First International Special Olympics</vt:lpstr>
      <vt:lpstr>1973</vt:lpstr>
      <vt:lpstr>Landmark Legislation 1975</vt:lpstr>
      <vt:lpstr>1988</vt:lpstr>
      <vt:lpstr>1990</vt:lpstr>
      <vt:lpstr>1990-2013 Trend towards Inclusion</vt:lpstr>
      <vt:lpstr>Universal Design for Learners</vt:lpstr>
      <vt:lpstr>Inclusive Settings</vt:lpstr>
      <vt:lpstr>IEP</vt:lpstr>
      <vt:lpstr>Inclusion in P12 Schools</vt:lpstr>
      <vt:lpstr>PowerPoint Presentation</vt:lpstr>
      <vt:lpstr> Remember the Independence Program!</vt:lpstr>
      <vt:lpstr>Included in MUED/ARED 4882</vt:lpstr>
      <vt:lpstr>Video Of Independence Program and TTU Music/Art Students</vt:lpstr>
      <vt:lpstr>PowerPoint Presentation</vt:lpstr>
      <vt:lpstr>References</vt:lpstr>
    </vt:vector>
  </TitlesOfParts>
  <Company>Tennessee Tech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of Disabilities in the United States</dc:title>
  <dc:creator>Administrator</dc:creator>
  <cp:lastModifiedBy>Administrator</cp:lastModifiedBy>
  <cp:revision>38</cp:revision>
  <dcterms:created xsi:type="dcterms:W3CDTF">2013-09-17T16:21:55Z</dcterms:created>
  <dcterms:modified xsi:type="dcterms:W3CDTF">2013-10-20T19:13:27Z</dcterms:modified>
</cp:coreProperties>
</file>