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5" r:id="rId10"/>
    <p:sldId id="266" r:id="rId11"/>
    <p:sldId id="267" r:id="rId12"/>
    <p:sldId id="275" r:id="rId13"/>
    <p:sldId id="268" r:id="rId14"/>
    <p:sldId id="269" r:id="rId15"/>
    <p:sldId id="270" r:id="rId16"/>
    <p:sldId id="271" r:id="rId17"/>
    <p:sldId id="276" r:id="rId18"/>
    <p:sldId id="262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CA893-45CC-425D-8342-E729C16B4FF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4037D-7C3F-4F4B-966A-15BA38D0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9pPr>
          </a:lstStyle>
          <a:p>
            <a:fld id="{72973DB0-3453-44DD-A198-8EA2EB069A5F}" type="slidenum">
              <a:rPr lang="en-US" altLang="en-US" sz="1200">
                <a:latin typeface="Arial" charset="0"/>
              </a:rPr>
              <a:pPr/>
              <a:t>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ACE861D-CA24-443E-A03A-5AB64798126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7DDE6F-F27D-4ADF-9141-0755EB8783FB}" type="datetimeFigureOut">
              <a:rPr lang="en-US" smtClean="0"/>
              <a:t>10/2/2013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0CS30uLQuo" TargetMode="External"/><Relationship Id="rId2" Type="http://schemas.openxmlformats.org/officeDocument/2006/relationships/hyperlink" Target="http://www.youtube.com/watch?v=c4p4oRU21E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temple_grandin_the_world_needs_all_kinds_of_mind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Helen T. Dainty, Ph.D., Laura Graves, Ph.D., </a:t>
            </a:r>
          </a:p>
          <a:p>
            <a:r>
              <a:rPr lang="en-US" dirty="0" smtClean="0"/>
              <a:t>Amy Locke-Callender, </a:t>
            </a:r>
            <a:r>
              <a:rPr lang="en-US" dirty="0" err="1" smtClean="0"/>
              <a:t>EdS.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Video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	</a:t>
            </a:r>
          </a:p>
          <a:p>
            <a:pPr marL="114300" indent="0" algn="ctr">
              <a:buNone/>
            </a:pPr>
            <a:r>
              <a:rPr lang="en-US" sz="3200" dirty="0" smtClean="0"/>
              <a:t>A strategy which involves the use of videos to teach a self-help skill, social interaction skill, communication, academic skill, play skills, or behavioral expectations through modeling of the target behavior. </a:t>
            </a:r>
          </a:p>
          <a:p>
            <a:pPr marL="114300" indent="0" algn="ctr">
              <a:buNone/>
            </a:pPr>
            <a:endParaRPr lang="en-US" sz="3200" dirty="0"/>
          </a:p>
          <a:p>
            <a:pPr marL="11430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633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</a:t>
            </a:r>
            <a:r>
              <a:rPr lang="en-US" sz="3600" dirty="0" smtClean="0"/>
              <a:t>s best acquired when the use of multiple videos is:</a:t>
            </a:r>
          </a:p>
          <a:p>
            <a:pPr lvl="1"/>
            <a:r>
              <a:rPr lang="en-US" sz="3600" dirty="0"/>
              <a:t>a</a:t>
            </a:r>
            <a:r>
              <a:rPr lang="en-US" sz="3600" dirty="0" smtClean="0"/>
              <a:t>cross settings</a:t>
            </a:r>
          </a:p>
          <a:p>
            <a:pPr lvl="1"/>
            <a:r>
              <a:rPr lang="en-US" sz="3600" dirty="0"/>
              <a:t>a</a:t>
            </a:r>
            <a:r>
              <a:rPr lang="en-US" sz="3600" dirty="0" smtClean="0"/>
              <a:t>cross </a:t>
            </a:r>
            <a:r>
              <a:rPr lang="en-US" sz="3600" dirty="0" smtClean="0"/>
              <a:t>subjects</a:t>
            </a:r>
          </a:p>
          <a:p>
            <a:pPr lvl="1"/>
            <a:r>
              <a:rPr lang="en-US" sz="3600" dirty="0"/>
              <a:t>a</a:t>
            </a:r>
            <a:r>
              <a:rPr lang="en-US" sz="3600" dirty="0" smtClean="0"/>
              <a:t>cross activities</a:t>
            </a:r>
            <a:endParaRPr lang="en-US" sz="36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Four Point of View Types of Video Modeling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Video-prompting: videoing steps in a task analysis and having 	the student to one task at a time viewing the video for 	each task.</a:t>
            </a:r>
          </a:p>
          <a:p>
            <a:r>
              <a:rPr lang="en-US" dirty="0" smtClean="0"/>
              <a:t>In-vivo modeling: Video which shows traditional role-playing 	activity.</a:t>
            </a:r>
          </a:p>
          <a:p>
            <a:r>
              <a:rPr lang="en-US" dirty="0" smtClean="0"/>
              <a:t>Video modeling: creating the video where someone other 	than the child is performing the task. The child views the 	video then performs the task.</a:t>
            </a:r>
          </a:p>
          <a:p>
            <a:r>
              <a:rPr lang="en-US" dirty="0" smtClean="0"/>
              <a:t>Video self-modeling: Video is of the child performing the task. 	It is helpful to have a script with this for prompting. Child 	watches the video and then completes the task.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(Ogilvie, 2001).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1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Identify the skill you want to </a:t>
            </a:r>
            <a:r>
              <a:rPr lang="en-US" sz="3200" dirty="0" smtClean="0"/>
              <a:t>target</a:t>
            </a:r>
          </a:p>
          <a:p>
            <a:r>
              <a:rPr lang="en-US" sz="3200" dirty="0" smtClean="0"/>
              <a:t>Obtain parent or guardian permission</a:t>
            </a:r>
          </a:p>
          <a:p>
            <a:r>
              <a:rPr lang="en-US" sz="3200" dirty="0" smtClean="0"/>
              <a:t>Collect </a:t>
            </a:r>
            <a:r>
              <a:rPr lang="en-US" sz="3200" dirty="0"/>
              <a:t>b</a:t>
            </a:r>
            <a:r>
              <a:rPr lang="en-US" sz="3200" dirty="0" smtClean="0"/>
              <a:t>aseline data</a:t>
            </a:r>
          </a:p>
          <a:p>
            <a:r>
              <a:rPr lang="en-US" sz="3200" dirty="0" smtClean="0"/>
              <a:t>Prepare the area</a:t>
            </a:r>
            <a:endParaRPr lang="en-US" sz="3200" dirty="0" smtClean="0"/>
          </a:p>
          <a:p>
            <a:r>
              <a:rPr lang="en-US" sz="3200" dirty="0" smtClean="0"/>
              <a:t>Create the </a:t>
            </a:r>
            <a:r>
              <a:rPr lang="en-US" sz="3200" dirty="0" smtClean="0"/>
              <a:t>video/script</a:t>
            </a:r>
            <a:endParaRPr lang="en-US" sz="3200" dirty="0" smtClean="0"/>
          </a:p>
          <a:p>
            <a:r>
              <a:rPr lang="en-US" sz="3200" dirty="0" smtClean="0"/>
              <a:t>Implement the </a:t>
            </a:r>
            <a:r>
              <a:rPr lang="en-US" sz="3200" dirty="0" smtClean="0"/>
              <a:t>video</a:t>
            </a:r>
          </a:p>
          <a:p>
            <a:r>
              <a:rPr lang="en-US" sz="3200" dirty="0" smtClean="0"/>
              <a:t>Collect data</a:t>
            </a:r>
          </a:p>
          <a:p>
            <a:r>
              <a:rPr lang="en-US" sz="3200" dirty="0" smtClean="0"/>
              <a:t>Assess and reflect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99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Identify </a:t>
            </a:r>
            <a:r>
              <a:rPr lang="en-US" sz="3600" dirty="0"/>
              <a:t>the skill you want to target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Assess the student and his/her skill level through observation</a:t>
            </a:r>
          </a:p>
          <a:p>
            <a:endParaRPr lang="en-US" dirty="0"/>
          </a:p>
          <a:p>
            <a:r>
              <a:rPr lang="en-US" dirty="0" smtClean="0"/>
              <a:t>Choose the target behavior</a:t>
            </a:r>
          </a:p>
          <a:p>
            <a:endParaRPr lang="en-US" dirty="0"/>
          </a:p>
          <a:p>
            <a:r>
              <a:rPr lang="en-US" dirty="0" smtClean="0"/>
              <a:t>Operationally define the target behavior</a:t>
            </a:r>
          </a:p>
          <a:p>
            <a:endParaRPr lang="en-US" dirty="0"/>
          </a:p>
          <a:p>
            <a:r>
              <a:rPr lang="en-US" dirty="0" smtClean="0"/>
              <a:t>Collect baseline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228600" algn="ctr">
              <a:spcBef>
                <a:spcPct val="20000"/>
              </a:spcBef>
            </a:pPr>
            <a:r>
              <a:rPr lang="en-US" sz="3200" spc="0" dirty="0" smtClean="0">
                <a:solidFill>
                  <a:srgbClr val="2F2B20"/>
                </a:solidFill>
                <a:latin typeface="Calibri"/>
              </a:rPr>
              <a:t/>
            </a:r>
            <a:br>
              <a:rPr lang="en-US" sz="3200" spc="0" dirty="0" smtClean="0">
                <a:solidFill>
                  <a:srgbClr val="2F2B20"/>
                </a:solidFill>
                <a:latin typeface="Calibri"/>
              </a:rPr>
            </a:br>
            <a:r>
              <a:rPr lang="en-US" sz="3600" spc="0" dirty="0" smtClean="0">
                <a:solidFill>
                  <a:srgbClr val="2F2B20"/>
                </a:solidFill>
                <a:latin typeface="Calibri"/>
              </a:rPr>
              <a:t>Create </a:t>
            </a:r>
            <a:r>
              <a:rPr lang="en-US" sz="3600" spc="0" dirty="0">
                <a:solidFill>
                  <a:srgbClr val="2F2B20"/>
                </a:solidFill>
                <a:latin typeface="Calibri"/>
              </a:rPr>
              <a:t>the video/script</a:t>
            </a:r>
            <a:br>
              <a:rPr lang="en-US" sz="3600" spc="0" dirty="0">
                <a:solidFill>
                  <a:srgbClr val="2F2B20"/>
                </a:solidFill>
                <a:latin typeface="Calibri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digital recording device (video recorder, </a:t>
            </a:r>
            <a:r>
              <a:rPr lang="en-US" dirty="0" err="1" smtClean="0"/>
              <a:t>iPad</a:t>
            </a:r>
            <a:r>
              <a:rPr lang="en-US" dirty="0" smtClean="0"/>
              <a:t>, iPhone)</a:t>
            </a:r>
          </a:p>
          <a:p>
            <a:endParaRPr lang="en-US" dirty="0"/>
          </a:p>
          <a:p>
            <a:r>
              <a:rPr lang="en-US" dirty="0" smtClean="0"/>
              <a:t>Task analyze the skill to be modeled</a:t>
            </a:r>
          </a:p>
          <a:p>
            <a:endParaRPr lang="en-US" dirty="0"/>
          </a:p>
          <a:p>
            <a:r>
              <a:rPr lang="en-US" dirty="0" smtClean="0"/>
              <a:t>Create 3 – 5 scripts for each targeted behavior so you can show across settings, individuals and activities</a:t>
            </a:r>
          </a:p>
          <a:p>
            <a:endParaRPr lang="en-US" dirty="0"/>
          </a:p>
          <a:p>
            <a:r>
              <a:rPr lang="en-US" dirty="0" smtClean="0"/>
              <a:t>Create the video(s)</a:t>
            </a:r>
          </a:p>
          <a:p>
            <a:endParaRPr lang="en-US" dirty="0"/>
          </a:p>
          <a:p>
            <a:r>
              <a:rPr lang="en-US" dirty="0" smtClean="0"/>
              <a:t>Edit as needed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ctr"/>
            <a:r>
              <a:rPr lang="en-US" dirty="0" smtClean="0"/>
              <a:t>Implement the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r>
              <a:rPr lang="en-US" dirty="0" smtClean="0"/>
              <a:t>Determine the time video needs to be watched. Preference is immediately preceding the expected behavior to be completed.</a:t>
            </a:r>
          </a:p>
          <a:p>
            <a:endParaRPr lang="en-US" dirty="0"/>
          </a:p>
          <a:p>
            <a:r>
              <a:rPr lang="en-US" dirty="0" smtClean="0"/>
              <a:t>Video should be viewed in same setting as the target behavior is to occur.</a:t>
            </a:r>
          </a:p>
          <a:p>
            <a:endParaRPr lang="en-US" dirty="0"/>
          </a:p>
          <a:p>
            <a:r>
              <a:rPr lang="en-US" dirty="0" smtClean="0"/>
              <a:t>Immediately after viewing the video have the child engage in behavior.</a:t>
            </a:r>
          </a:p>
          <a:p>
            <a:endParaRPr lang="en-US" dirty="0"/>
          </a:p>
          <a:p>
            <a:r>
              <a:rPr lang="en-US" dirty="0" smtClean="0"/>
              <a:t>Collect data </a:t>
            </a:r>
          </a:p>
          <a:p>
            <a:endParaRPr lang="en-US" dirty="0"/>
          </a:p>
          <a:p>
            <a:r>
              <a:rPr lang="en-US" dirty="0" smtClean="0"/>
              <a:t>Teach students to self-monitor or self record progress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 and 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Ask yourself:</a:t>
            </a:r>
          </a:p>
          <a:p>
            <a:pPr lvl="1"/>
            <a:r>
              <a:rPr lang="en-US" sz="2800" dirty="0" smtClean="0"/>
              <a:t>Did the students demonstrate the target skill after viewing the video?</a:t>
            </a:r>
          </a:p>
          <a:p>
            <a:pPr lvl="1"/>
            <a:r>
              <a:rPr lang="en-US" sz="2800" dirty="0" smtClean="0"/>
              <a:t>Did the skill generalize to other settings?</a:t>
            </a:r>
          </a:p>
          <a:p>
            <a:pPr lvl="1"/>
            <a:r>
              <a:rPr lang="en-US" sz="2800" dirty="0" smtClean="0"/>
              <a:t>What worked well?</a:t>
            </a:r>
          </a:p>
          <a:p>
            <a:pPr lvl="1"/>
            <a:r>
              <a:rPr lang="en-US" sz="2800" dirty="0" smtClean="0"/>
              <a:t>What did not work?</a:t>
            </a:r>
          </a:p>
          <a:p>
            <a:pPr lvl="1"/>
            <a:r>
              <a:rPr lang="en-US" sz="2800" dirty="0" smtClean="0"/>
              <a:t>Re-adjust as necessary.</a:t>
            </a:r>
          </a:p>
          <a:p>
            <a:pPr marL="411480" lvl="1" indent="0">
              <a:buNone/>
            </a:pPr>
            <a:endParaRPr lang="en-US" sz="2800" dirty="0"/>
          </a:p>
          <a:p>
            <a:pPr marL="411480" lvl="1" indent="0">
              <a:buNone/>
            </a:pPr>
            <a:r>
              <a:rPr lang="en-US" sz="2800" dirty="0" smtClean="0"/>
              <a:t>			(Ogilvie, 2001)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95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 washing with script</a:t>
            </a:r>
          </a:p>
          <a:p>
            <a:r>
              <a:rPr lang="en-US" u="sng" dirty="0">
                <a:hlinkClick r:id="rId2"/>
              </a:rPr>
              <a:t>http://www.youtube.com/watch?v=c4p4oRU21Eg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script</a:t>
            </a:r>
          </a:p>
          <a:p>
            <a:r>
              <a:rPr lang="en-US" u="sng" dirty="0">
                <a:hlinkClick r:id="rId3"/>
              </a:rPr>
              <a:t>http://www.youtube.com/watch?v=v0CS30uLQuo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Videos are to be </a:t>
            </a:r>
            <a:r>
              <a:rPr lang="en-US" dirty="0" smtClean="0"/>
              <a:t>2-4 </a:t>
            </a:r>
            <a:r>
              <a:rPr lang="en-US" dirty="0" smtClean="0"/>
              <a:t>minutes in length.</a:t>
            </a:r>
          </a:p>
          <a:p>
            <a:r>
              <a:rPr lang="en-US" dirty="0" smtClean="0"/>
              <a:t>Videos target behaviors to be learned</a:t>
            </a:r>
          </a:p>
          <a:p>
            <a:r>
              <a:rPr lang="en-US" dirty="0" smtClean="0"/>
              <a:t>Videos can have a script with them</a:t>
            </a:r>
          </a:p>
          <a:p>
            <a:r>
              <a:rPr lang="en-US" dirty="0" smtClean="0"/>
              <a:t>Videos are taught across settings, subjects, and activities.</a:t>
            </a:r>
          </a:p>
          <a:p>
            <a:r>
              <a:rPr lang="en-US" dirty="0" smtClean="0"/>
              <a:t>Based on Bandura, 1977, social modeling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Temple </a:t>
            </a:r>
            <a:r>
              <a:rPr lang="en-US" dirty="0" err="1" smtClean="0"/>
              <a:t>Grandin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21813" y="1641122"/>
            <a:ext cx="343464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1" y="5034844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mind works like Google for images.</a:t>
            </a:r>
          </a:p>
          <a:p>
            <a:r>
              <a:rPr lang="en-US" dirty="0" smtClean="0"/>
              <a:t>I can run an entire video in my head and stop it, fast forward it, and freeze frame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(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www.ted.com/talks/temple_grandin_the_world_needs_all_kinds_of_minds.html</a:t>
            </a:r>
            <a:r>
              <a:rPr lang="en-US" sz="1400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Create your own video modeling </a:t>
            </a:r>
            <a:r>
              <a:rPr lang="en-US" dirty="0" smtClean="0"/>
              <a:t>video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Share with a colleague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Ganz</a:t>
            </a:r>
            <a:r>
              <a:rPr lang="en-US" dirty="0" smtClean="0"/>
              <a:t>, J. B., </a:t>
            </a:r>
            <a:r>
              <a:rPr lang="en-US" dirty="0" err="1" smtClean="0"/>
              <a:t>Earles-Vollrath</a:t>
            </a:r>
            <a:r>
              <a:rPr lang="en-US" dirty="0" smtClean="0"/>
              <a:t>, T. L., &amp; Cook, K. E. (2001). Video 	modeling; A visually based intervention for children with 	autism spectrum disorder. </a:t>
            </a:r>
            <a:r>
              <a:rPr lang="en-US" i="1" dirty="0" smtClean="0"/>
              <a:t>Teaching Exceptional Children, 	43, p. 8-19.</a:t>
            </a:r>
          </a:p>
          <a:p>
            <a:r>
              <a:rPr lang="en-US" dirty="0" smtClean="0"/>
              <a:t>Ogilvie, C. R. (2001). Step by step: Social skills instruction for 	students with autism spectrum disorder using video 	models and peer mentors. </a:t>
            </a:r>
            <a:r>
              <a:rPr lang="en-US" i="1" dirty="0"/>
              <a:t>Teaching Exceptional Children, 	43, p. </a:t>
            </a:r>
            <a:r>
              <a:rPr lang="en-US" i="1" dirty="0" smtClean="0"/>
              <a:t>20-26.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3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83820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3059113"/>
            <a:ext cx="65103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2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9pPr>
          </a:lstStyle>
          <a:p>
            <a:fld id="{C5BD9321-01D6-47BE-90BF-78856AB2813B}" type="slidenum">
              <a:rPr lang="en-US" altLang="en-US" sz="1000"/>
              <a:pPr/>
              <a:t>4</a:t>
            </a:fld>
            <a:endParaRPr lang="en-US" altLang="en-US" sz="10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-1" charset="0"/>
              </a:rPr>
              <a:t>Example of a Picture Schedule</a:t>
            </a:r>
          </a:p>
        </p:txBody>
      </p:sp>
      <p:pic>
        <p:nvPicPr>
          <p:cNvPr id="45060" name="Picture 9" descr="MCj023355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9064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10"/>
          <p:cNvSpPr>
            <a:spLocks noChangeArrowheads="1"/>
          </p:cNvSpPr>
          <p:nvPr/>
        </p:nvSpPr>
        <p:spPr bwMode="auto">
          <a:xfrm>
            <a:off x="1752600" y="2286000"/>
            <a:ext cx="3021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itchFamily="-1" charset="0"/>
              </a:rPr>
              <a:t>7:00-7:15 Gathering materials</a:t>
            </a:r>
            <a:r>
              <a:rPr lang="en-US" altLang="en-US" sz="1800"/>
              <a:t> </a:t>
            </a:r>
          </a:p>
        </p:txBody>
      </p:sp>
      <p:pic>
        <p:nvPicPr>
          <p:cNvPr id="45062" name="Picture 11" descr="MCj019819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Rectangle 12"/>
          <p:cNvSpPr>
            <a:spLocks noChangeArrowheads="1"/>
          </p:cNvSpPr>
          <p:nvPr/>
        </p:nvSpPr>
        <p:spPr bwMode="auto">
          <a:xfrm>
            <a:off x="1524000" y="3200400"/>
            <a:ext cx="3500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US" altLang="en-US" sz="1800"/>
              <a:t>  </a:t>
            </a:r>
            <a:r>
              <a:rPr lang="en-US" altLang="en-US" sz="1800">
                <a:latin typeface="Times New Roman" pitchFamily="-1" charset="0"/>
              </a:rPr>
              <a:t>7:15-8:00 Technology instruction</a:t>
            </a:r>
            <a:r>
              <a:rPr lang="en-US" altLang="en-US" sz="1800"/>
              <a:t> </a:t>
            </a:r>
          </a:p>
        </p:txBody>
      </p:sp>
      <p:pic>
        <p:nvPicPr>
          <p:cNvPr id="45064" name="Picture 13" descr="MCWB01074_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596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5" name="Rectangle 14"/>
          <p:cNvSpPr>
            <a:spLocks noChangeArrowheads="1"/>
          </p:cNvSpPr>
          <p:nvPr/>
        </p:nvSpPr>
        <p:spPr bwMode="auto">
          <a:xfrm>
            <a:off x="1600200" y="3962400"/>
            <a:ext cx="2703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itchFamily="-1" charset="0"/>
              </a:rPr>
              <a:t>8:00-8:10 Restroom Break</a:t>
            </a:r>
            <a:r>
              <a:rPr lang="en-US" altLang="en-US" sz="1800"/>
              <a:t> </a:t>
            </a:r>
          </a:p>
        </p:txBody>
      </p:sp>
      <p:pic>
        <p:nvPicPr>
          <p:cNvPr id="45066" name="Picture 15" descr="MCj019819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7" name="Rectangle 16"/>
          <p:cNvSpPr>
            <a:spLocks noChangeArrowheads="1"/>
          </p:cNvSpPr>
          <p:nvPr/>
        </p:nvSpPr>
        <p:spPr bwMode="auto">
          <a:xfrm>
            <a:off x="1600200" y="4800600"/>
            <a:ext cx="333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itchFamily="-1" charset="0"/>
              </a:rPr>
              <a:t>8:10-8:55 Technology instruction</a:t>
            </a:r>
            <a:r>
              <a:rPr lang="en-US" altLang="en-US" sz="1800"/>
              <a:t> </a:t>
            </a:r>
          </a:p>
        </p:txBody>
      </p:sp>
      <p:pic>
        <p:nvPicPr>
          <p:cNvPr id="45068" name="Picture 17" descr="MCj0351643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6000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9" name="Rectangle 18"/>
          <p:cNvSpPr>
            <a:spLocks noChangeArrowheads="1"/>
          </p:cNvSpPr>
          <p:nvPr/>
        </p:nvSpPr>
        <p:spPr bwMode="auto">
          <a:xfrm>
            <a:off x="1600200" y="5638800"/>
            <a:ext cx="3681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itchFamily="-1" charset="0"/>
              </a:rPr>
              <a:t>8:55-9:00 Time to clean up and leave</a:t>
            </a:r>
            <a:r>
              <a:rPr lang="en-US" altLang="en-US" sz="1800"/>
              <a:t> </a:t>
            </a:r>
          </a:p>
        </p:txBody>
      </p:sp>
      <p:pic>
        <p:nvPicPr>
          <p:cNvPr id="45070" name="Picture 19" descr="MCj0311814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19470"/>
            <a:ext cx="16002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9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lvl="0" algn="ctr">
              <a:spcBef>
                <a:spcPct val="20000"/>
              </a:spcBef>
            </a:pPr>
            <a:r>
              <a:rPr lang="en-US" sz="2200" spc="0" dirty="0">
                <a:solidFill>
                  <a:srgbClr val="2F2B20"/>
                </a:solidFill>
                <a:latin typeface="Calibri"/>
              </a:rPr>
              <a:t/>
            </a:r>
            <a:br>
              <a:rPr lang="en-US" sz="2200" spc="0" dirty="0">
                <a:solidFill>
                  <a:srgbClr val="2F2B20"/>
                </a:solidFill>
                <a:latin typeface="Calibri"/>
              </a:rPr>
            </a:br>
            <a:r>
              <a:rPr lang="en-US" sz="2800" spc="0" dirty="0">
                <a:solidFill>
                  <a:srgbClr val="2F2B20"/>
                </a:solidFill>
                <a:latin typeface="Calibri"/>
              </a:rPr>
              <a:t>Picture Exchange Communication System (PECS)</a:t>
            </a:r>
            <a:br>
              <a:rPr lang="en-US" sz="2800" spc="0" dirty="0">
                <a:solidFill>
                  <a:srgbClr val="2F2B20"/>
                </a:solidFill>
                <a:latin typeface="Calibri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4343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5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687906"/>
              </p:ext>
            </p:extLst>
          </p:nvPr>
        </p:nvGraphicFramePr>
        <p:xfrm>
          <a:off x="762000" y="1524000"/>
          <a:ext cx="678497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5952018" imgH="2483931" progId="Word.Document.12">
                  <p:embed/>
                </p:oleObj>
              </mc:Choice>
              <mc:Fallback>
                <p:oleObj name="Document" r:id="rId3" imgW="5952018" imgH="24839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524000"/>
                        <a:ext cx="6784975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9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 Card</a:t>
            </a:r>
            <a:endParaRPr lang="en-US" dirty="0"/>
          </a:p>
        </p:txBody>
      </p:sp>
      <p:pic>
        <p:nvPicPr>
          <p:cNvPr id="3074" name="Picture 2" descr="C:\Users\hdainty\Dropbox\visual schedules\Jake pwr card-cry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7620000" cy="260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0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Comic Strip Conversations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487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7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Academic Narrative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endParaRPr lang="en-US" altLang="en-US" sz="1900" kern="0" dirty="0" smtClean="0">
              <a:solidFill>
                <a:srgbClr val="000000"/>
              </a:solidFill>
              <a:latin typeface="Times New Roman" pitchFamily="-1" charset="0"/>
              <a:ea typeface="ＭＳ Ｐゴシック" pitchFamily="-1" charset="-128"/>
            </a:endParaRP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 smtClean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I </a:t>
            </a: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need to get my supplies ready before I begin the writing process. I need a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pencil and some paper, including a story map. When I </a:t>
            </a:r>
            <a:r>
              <a:rPr lang="en-US" altLang="en-US" sz="1900" kern="0" dirty="0">
                <a:solidFill>
                  <a:srgbClr val="FF6600"/>
                </a:solidFill>
                <a:latin typeface="Times New Roman" pitchFamily="-1" charset="0"/>
                <a:ea typeface="ＭＳ Ｐゴシック" pitchFamily="-1" charset="-128"/>
              </a:rPr>
              <a:t>B</a:t>
            </a: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rainstorm a topic, I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think of all the things that are associated with that topic and I write them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down on my paper. After I have written down at least 15 ideas I will use a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graphic organizer called a </a:t>
            </a:r>
            <a:r>
              <a:rPr lang="en-US" altLang="en-US" sz="1900" kern="0" dirty="0">
                <a:solidFill>
                  <a:srgbClr val="FF6600"/>
                </a:solidFill>
                <a:latin typeface="Times New Roman" pitchFamily="-1" charset="0"/>
                <a:ea typeface="ＭＳ Ｐゴシック" pitchFamily="-1" charset="-128"/>
              </a:rPr>
              <a:t>S</a:t>
            </a: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tory Map and organize my ideas onto the story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map. Once I complete the story map I will create a title for my story. I am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now ready to begin writing my </a:t>
            </a:r>
            <a:r>
              <a:rPr lang="en-US" altLang="en-US" sz="1900" kern="0" dirty="0">
                <a:solidFill>
                  <a:srgbClr val="FF6600"/>
                </a:solidFill>
                <a:latin typeface="Times New Roman" pitchFamily="-1" charset="0"/>
                <a:ea typeface="ＭＳ Ｐゴシック" pitchFamily="-1" charset="-128"/>
              </a:rPr>
              <a:t>R</a:t>
            </a: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ough draft. I will use the story map as a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guide to help me sequence the story. Once I have finished the rough draft, I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will begin to </a:t>
            </a:r>
            <a:r>
              <a:rPr lang="en-US" altLang="en-US" sz="1900" kern="0" dirty="0">
                <a:solidFill>
                  <a:srgbClr val="FF0000"/>
                </a:solidFill>
                <a:latin typeface="Times New Roman" pitchFamily="-1" charset="0"/>
                <a:ea typeface="ＭＳ Ｐゴシック" pitchFamily="-1" charset="-128"/>
              </a:rPr>
              <a:t>E</a:t>
            </a: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dit my story for grammatical and spelling errors. I can ask a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friend or the teacher to help me with this step. This is also called revision.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After my story has been edited I am ready to write the </a:t>
            </a:r>
            <a:r>
              <a:rPr lang="en-US" altLang="en-US" sz="1900" kern="0" dirty="0">
                <a:solidFill>
                  <a:srgbClr val="FF6600"/>
                </a:solidFill>
                <a:latin typeface="Times New Roman" pitchFamily="-1" charset="0"/>
                <a:ea typeface="ＭＳ Ｐゴシック" pitchFamily="-1" charset="-128"/>
              </a:rPr>
              <a:t>F</a:t>
            </a: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inal copy. When the</a:t>
            </a:r>
          </a:p>
          <a:p>
            <a:pPr lvl="0" indent="-342900" fontAlgn="base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r>
              <a:rPr lang="en-US" altLang="en-US" sz="1900" kern="0" dirty="0">
                <a:solidFill>
                  <a:srgbClr val="000000"/>
                </a:solidFill>
                <a:latin typeface="Times New Roman" pitchFamily="-1" charset="0"/>
                <a:ea typeface="ＭＳ Ｐゴシック" pitchFamily="-1" charset="-128"/>
              </a:rPr>
              <a:t>final copy is rewritten, I will submit it to my teacher for a grade.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</TotalTime>
  <Words>614</Words>
  <Application>Microsoft Office PowerPoint</Application>
  <PresentationFormat>On-screen Show (4:3)</PresentationFormat>
  <Paragraphs>123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Adjacency</vt:lpstr>
      <vt:lpstr>Document</vt:lpstr>
      <vt:lpstr>Video Modeling</vt:lpstr>
      <vt:lpstr>Temple Grandin</vt:lpstr>
      <vt:lpstr> </vt:lpstr>
      <vt:lpstr>Example of a Picture Schedule</vt:lpstr>
      <vt:lpstr> Picture Exchange Communication System (PECS) </vt:lpstr>
      <vt:lpstr>Social Stories</vt:lpstr>
      <vt:lpstr>Power Card</vt:lpstr>
      <vt:lpstr>Comic Strip Conversations</vt:lpstr>
      <vt:lpstr>Academic Narrative for Writing</vt:lpstr>
      <vt:lpstr>Video Modeling</vt:lpstr>
      <vt:lpstr>Generalization…</vt:lpstr>
      <vt:lpstr>Four Point of View Types of Video Modeling</vt:lpstr>
      <vt:lpstr>Basic Steps</vt:lpstr>
      <vt:lpstr> Identify the skill you want to target </vt:lpstr>
      <vt:lpstr> Create the video/script </vt:lpstr>
      <vt:lpstr>Implement the Video</vt:lpstr>
      <vt:lpstr>Assess and Reflect</vt:lpstr>
      <vt:lpstr>Examples</vt:lpstr>
      <vt:lpstr>Things to Remember</vt:lpstr>
      <vt:lpstr>Activity</vt:lpstr>
      <vt:lpstr>References</vt:lpstr>
    </vt:vector>
  </TitlesOfParts>
  <Company>Tennessee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Modeling</dc:title>
  <dc:creator>Administrator</dc:creator>
  <cp:lastModifiedBy>Administrator</cp:lastModifiedBy>
  <cp:revision>15</cp:revision>
  <dcterms:created xsi:type="dcterms:W3CDTF">2013-10-01T21:29:46Z</dcterms:created>
  <dcterms:modified xsi:type="dcterms:W3CDTF">2013-10-02T13:01:05Z</dcterms:modified>
</cp:coreProperties>
</file>