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5"/>
  </p:notes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6" r:id="rId23"/>
    <p:sldId id="280" r:id="rId24"/>
    <p:sldId id="281" r:id="rId25"/>
    <p:sldId id="284" r:id="rId26"/>
    <p:sldId id="285" r:id="rId27"/>
    <p:sldId id="288" r:id="rId28"/>
    <p:sldId id="287" r:id="rId29"/>
    <p:sldId id="290" r:id="rId30"/>
    <p:sldId id="291" r:id="rId31"/>
    <p:sldId id="292" r:id="rId32"/>
    <p:sldId id="293" r:id="rId33"/>
    <p:sldId id="303" r:id="rId34"/>
    <p:sldId id="295" r:id="rId35"/>
    <p:sldId id="296" r:id="rId36"/>
    <p:sldId id="297" r:id="rId37"/>
    <p:sldId id="299" r:id="rId38"/>
    <p:sldId id="300" r:id="rId39"/>
    <p:sldId id="301" r:id="rId40"/>
    <p:sldId id="302" r:id="rId41"/>
    <p:sldId id="304" r:id="rId42"/>
    <p:sldId id="305" r:id="rId43"/>
    <p:sldId id="306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2CFAB-6211-469C-96A8-B9CAA02317EE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9350-5C55-46B9-833D-08F194996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1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0B848641-C0E5-4D5D-BB90-87ADD5EBDD0B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794640-ACA2-4C6E-A27E-501051C465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01D91-B7E5-4AB0-8919-7889FA3D1BA0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E406A-BD85-4CE4-94D1-98381AFD13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E9BFF-6DC9-44BB-A9CE-379F66156EF9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D84DE-1FF9-4879-9491-C491413C02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A99CB8-1A3D-44F9-9385-7D16D4237367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04DF3-F264-4434-BEBC-B2CA8C201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BBF6B-002F-4F8D-BF88-E9F40AE1FF83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53D46-1272-49F0-BC22-99369DD5A3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9945ED-CE2E-4B95-BEBC-6997C91BE004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4BF41-8DD8-478A-A4AD-61FD3611F7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D4A2449-CFFE-4672-9F6F-6B76DC44E701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B842FE6-51B5-4A54-9E2A-38A2B74487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5753C43F-8ABC-4928-B0E4-566AF7DD6F2B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AB8090CA-56E6-41B8-B5C4-8B7FD21C70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0EFA73-2BC2-40F4-B5A5-B0C30B2DEEAF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A8F4D-F289-493D-96E1-562F5DCF39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8653E-94CF-46E3-834A-519980410326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9FE33-A1C8-4416-8596-77E7FB89EB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2F7AE-D048-4591-A3DD-BFF383389A57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81921-8F6A-40B6-BE57-A63C5F15B8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7F178F0-622A-4950-A479-2F776D4F4760}" type="datetimeFigureOut">
              <a:rPr lang="ru-RU" smtClean="0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39360D-8530-4416-A0C6-8BDAC5F4CF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towkesjuly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29523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B0F0"/>
                </a:solidFill>
                <a:latin typeface="+mn-lt"/>
              </a:rPr>
              <a:t>Обучение </a:t>
            </a:r>
            <a:r>
              <a:rPr lang="uk-UA" sz="6000" dirty="0" err="1" smtClean="0">
                <a:solidFill>
                  <a:srgbClr val="00B0F0"/>
                </a:solidFill>
                <a:latin typeface="+mn-lt"/>
              </a:rPr>
              <a:t>целенаправленому</a:t>
            </a:r>
            <a:r>
              <a:rPr lang="uk-UA" sz="60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uk-UA" sz="6000" dirty="0" err="1" smtClean="0">
                <a:solidFill>
                  <a:srgbClr val="00B0F0"/>
                </a:solidFill>
                <a:latin typeface="+mn-lt"/>
              </a:rPr>
              <a:t>общению</a:t>
            </a:r>
            <a:r>
              <a:rPr lang="uk-UA" sz="6000" dirty="0" smtClean="0">
                <a:solidFill>
                  <a:srgbClr val="00B0F0"/>
                </a:solidFill>
                <a:latin typeface="+mn-lt"/>
              </a:rPr>
              <a:t> с </a:t>
            </a:r>
            <a:r>
              <a:rPr lang="uk-UA" sz="6000" dirty="0" err="1" smtClean="0">
                <a:solidFill>
                  <a:srgbClr val="00B0F0"/>
                </a:solidFill>
                <a:latin typeface="+mn-lt"/>
              </a:rPr>
              <a:t>помощью</a:t>
            </a:r>
            <a:r>
              <a:rPr lang="uk-UA" sz="60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en-US" sz="6000" dirty="0" smtClean="0">
                <a:solidFill>
                  <a:srgbClr val="00B0F0"/>
                </a:solidFill>
                <a:latin typeface="+mn-lt"/>
              </a:rPr>
              <a:t>PECS</a:t>
            </a:r>
            <a:endParaRPr lang="ru-RU" sz="60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21163"/>
            <a:ext cx="7854950" cy="2016125"/>
          </a:xfrm>
        </p:spPr>
        <p:txBody>
          <a:bodyPr>
            <a:normAutofit lnSpcReduction="10000"/>
          </a:bodyPr>
          <a:lstStyle/>
          <a:p>
            <a:pPr marR="0"/>
            <a:r>
              <a:rPr lang="uk-UA" dirty="0" err="1" smtClean="0"/>
              <a:t>Товкес</a:t>
            </a:r>
            <a:r>
              <a:rPr lang="uk-UA" dirty="0" smtClean="0"/>
              <a:t> </a:t>
            </a:r>
            <a:r>
              <a:rPr lang="uk-UA" dirty="0" err="1" smtClean="0"/>
              <a:t>Юлия</a:t>
            </a:r>
            <a:r>
              <a:rPr lang="uk-UA" dirty="0" smtClean="0"/>
              <a:t> </a:t>
            </a:r>
            <a:r>
              <a:rPr lang="uk-UA" dirty="0" err="1" smtClean="0"/>
              <a:t>Владимировна</a:t>
            </a:r>
            <a:endParaRPr lang="uk-UA" dirty="0" smtClean="0"/>
          </a:p>
          <a:p>
            <a:pPr marR="0"/>
            <a:r>
              <a:rPr lang="uk-UA" dirty="0"/>
              <a:t>к</a:t>
            </a:r>
            <a:r>
              <a:rPr lang="uk-UA" dirty="0" smtClean="0"/>
              <a:t>афедра </a:t>
            </a:r>
            <a:r>
              <a:rPr lang="uk-UA" dirty="0" err="1" smtClean="0"/>
              <a:t>логопедии</a:t>
            </a:r>
            <a:endParaRPr lang="uk-UA" dirty="0" smtClean="0"/>
          </a:p>
          <a:p>
            <a:pPr marR="0"/>
            <a:r>
              <a:rPr lang="uk-UA" dirty="0" err="1" smtClean="0"/>
              <a:t>Института</a:t>
            </a:r>
            <a:r>
              <a:rPr lang="uk-UA" dirty="0" smtClean="0"/>
              <a:t> </a:t>
            </a:r>
            <a:r>
              <a:rPr lang="uk-UA" dirty="0" err="1" smtClean="0"/>
              <a:t>коррекционной</a:t>
            </a:r>
            <a:r>
              <a:rPr lang="uk-UA" dirty="0" smtClean="0"/>
              <a:t> </a:t>
            </a:r>
            <a:r>
              <a:rPr lang="uk-UA" dirty="0" err="1" smtClean="0"/>
              <a:t>педагогики</a:t>
            </a:r>
            <a:r>
              <a:rPr lang="uk-UA" dirty="0" smtClean="0"/>
              <a:t> и </a:t>
            </a:r>
            <a:r>
              <a:rPr lang="uk-UA" dirty="0" err="1" smtClean="0"/>
              <a:t>психологии</a:t>
            </a:r>
            <a:endParaRPr lang="uk-UA" dirty="0" smtClean="0"/>
          </a:p>
          <a:p>
            <a:pPr marR="0"/>
            <a:r>
              <a:rPr lang="uk-UA" dirty="0" smtClean="0"/>
              <a:t>НПУ </a:t>
            </a:r>
            <a:r>
              <a:rPr lang="uk-UA" dirty="0" err="1" smtClean="0"/>
              <a:t>им.М.П.Драгоманова</a:t>
            </a:r>
            <a:endParaRPr lang="uk-UA" dirty="0" smtClean="0"/>
          </a:p>
          <a:p>
            <a:pPr marR="0"/>
            <a:r>
              <a:rPr lang="ru-RU" dirty="0" smtClean="0"/>
              <a:t>г</a:t>
            </a:r>
            <a:r>
              <a:rPr lang="uk-UA" dirty="0" err="1" smtClean="0"/>
              <a:t>.Киев</a:t>
            </a:r>
            <a:r>
              <a:rPr lang="uk-UA" dirty="0" smtClean="0"/>
              <a:t>,</a:t>
            </a:r>
            <a:r>
              <a:rPr lang="uk-UA" dirty="0" err="1" smtClean="0"/>
              <a:t>Украина</a:t>
            </a:r>
            <a:r>
              <a:rPr lang="uk-UA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err="1"/>
              <a:t>Э</a:t>
            </a:r>
            <a:r>
              <a:rPr lang="uk-UA" dirty="0" err="1" smtClean="0"/>
              <a:t>тап</a:t>
            </a:r>
            <a:r>
              <a:rPr lang="uk-UA" dirty="0" smtClean="0"/>
              <a:t> 1</a:t>
            </a:r>
            <a:endParaRPr lang="ru-RU" dirty="0"/>
          </a:p>
        </p:txBody>
      </p:sp>
      <p:sp>
        <p:nvSpPr>
          <p:cNvPr id="22530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"Как" осуществлять общение.</a:t>
            </a:r>
            <a:endParaRPr lang="ru-RU" sz="4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32000" algn="just" fontAlgn="auto"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Цель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: научить ребенка увидев желаемый предмет брать изображение этого предмета, дотягиваться до Собеседника и обменивать карточку на предмет.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895725"/>
          </a:xfrm>
        </p:spPr>
        <p:txBody>
          <a:bodyPr/>
          <a:lstStyle/>
          <a:p>
            <a:pPr marL="0" indent="431800">
              <a:spcBef>
                <a:spcPct val="0"/>
              </a:spcBef>
              <a:buNone/>
            </a:pPr>
            <a:r>
              <a:rPr lang="ru-RU" u="sng" dirty="0"/>
              <a:t>Учебная среда</a:t>
            </a:r>
            <a:r>
              <a:rPr lang="ru-RU" dirty="0"/>
              <a:t>: ребенок и два педагога сидят на полу. Один из педагогов - Собеседник, сидит напротив ребенка, другой - помощник за спиной ребенка. Собеседник держит наиболее желаемый предмет так, чтобы ребенок не смог дотянуться до него. Изображение предмета лежит на столе.</a:t>
            </a:r>
            <a:endParaRPr lang="uk-U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Требования</a:t>
            </a:r>
            <a:r>
              <a:rPr lang="uk-UA" dirty="0" smtClean="0"/>
              <a:t> к </a:t>
            </a:r>
            <a:r>
              <a:rPr lang="uk-UA" dirty="0" err="1" smtClean="0"/>
              <a:t>этапу</a:t>
            </a:r>
            <a:r>
              <a:rPr lang="uk-UA" dirty="0" smtClean="0"/>
              <a:t>:</a:t>
            </a:r>
            <a:endParaRPr lang="ru-RU" dirty="0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7509520" cy="4389437"/>
          </a:xfrm>
        </p:spPr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двух педагогов.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Вербальные подсказки не использовать.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карточки. 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стараться создавать 30-40 ситуаций, в которых у ребенка возникает необходимость что-то попросить.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различные типы подкрепляющих стимулов: пища, игрушки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Подбирайте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карточки такого размера, который соответствует моторным возможностям ребенка.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Стратегия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endParaRPr lang="ru-RU" dirty="0" smtClean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>
              <a:spcBef>
                <a:spcPts val="0"/>
              </a:spcBef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Обратная последовательность: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заключается в обучение последовательности действий за счет поощрения успешного выполнения последнего действия, далее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предпоследнего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т.д. Педагог помогает ребенку на первых шагах последовательности, а на завершающих - постепенно ослабляет, что приводит к полному отсутствию подсказки в конце цепочки действий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Последовательность действий: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изображение → Дотянуться до Собеседника → Положить карточку ему в руку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Стратегия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:</a:t>
            </a:r>
            <a:endParaRPr lang="ru-RU" dirty="0" smtClean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32000">
              <a:spcBef>
                <a:spcPts val="0"/>
              </a:spcBef>
              <a:buNone/>
            </a:pPr>
            <a:r>
              <a:rPr lang="ru-RU" sz="1800" b="1" u="sng" dirty="0"/>
              <a:t>Подсказки при помощи двух человек </a:t>
            </a:r>
            <a:r>
              <a:rPr lang="ru-RU" sz="1800" dirty="0"/>
              <a:t>: стратегия предполагает участие двух человек . Первый - Собеседник - общается с ребенком , второй - помощник - подсказывает </a:t>
            </a:r>
            <a:r>
              <a:rPr lang="ru-RU" sz="1800" dirty="0" smtClean="0"/>
              <a:t>ребенку, </a:t>
            </a:r>
            <a:r>
              <a:rPr lang="ru-RU" sz="1800" dirty="0"/>
              <a:t>находясь за спиной ребенка не вступая с ребенком в социальный </a:t>
            </a:r>
            <a:r>
              <a:rPr lang="ru-RU" sz="1800" dirty="0" smtClean="0"/>
              <a:t>контакт. </a:t>
            </a:r>
            <a:r>
              <a:rPr lang="ru-RU" sz="1800" dirty="0"/>
              <a:t>Помощник отменяет </a:t>
            </a:r>
            <a:r>
              <a:rPr lang="ru-RU" sz="1800" dirty="0" smtClean="0"/>
              <a:t>подсказки, </a:t>
            </a:r>
            <a:r>
              <a:rPr lang="ru-RU" sz="1800" dirty="0"/>
              <a:t>используя стратегию обратной </a:t>
            </a:r>
            <a:r>
              <a:rPr lang="ru-RU" sz="1800" dirty="0" smtClean="0"/>
              <a:t>последовательности.</a:t>
            </a:r>
          </a:p>
          <a:p>
            <a:pPr marL="0" indent="432000" algn="ctr">
              <a:spcBef>
                <a:spcPts val="0"/>
              </a:spcBef>
              <a:buNone/>
            </a:pPr>
            <a:r>
              <a:rPr lang="ru-RU" sz="1800" dirty="0" smtClean="0"/>
              <a:t>Задача </a:t>
            </a:r>
            <a:r>
              <a:rPr lang="ru-RU" sz="1800" dirty="0"/>
              <a:t>Собеседника </a:t>
            </a:r>
            <a:r>
              <a:rPr lang="ru-RU" sz="1800" dirty="0" smtClean="0"/>
              <a:t>:</a:t>
            </a:r>
          </a:p>
          <a:p>
            <a:pPr marL="400050" indent="-400050"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/>
              <a:t>Привлечение </a:t>
            </a:r>
            <a:r>
              <a:rPr lang="ru-RU" sz="1800" dirty="0"/>
              <a:t>внимания ребенка </a:t>
            </a:r>
            <a:r>
              <a:rPr lang="ru-RU" sz="1800" dirty="0" smtClean="0"/>
              <a:t>.</a:t>
            </a:r>
          </a:p>
          <a:p>
            <a:pPr marL="400050" indent="-400050"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/>
              <a:t>Поощрять </a:t>
            </a:r>
            <a:r>
              <a:rPr lang="ru-RU" sz="1800" dirty="0"/>
              <a:t>обмен карточки на предмет </a:t>
            </a:r>
            <a:r>
              <a:rPr lang="ru-RU" sz="1800" dirty="0" smtClean="0"/>
              <a:t>.</a:t>
            </a:r>
          </a:p>
          <a:p>
            <a:pPr marL="400050" indent="-400050"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/>
              <a:t>Сочетание </a:t>
            </a:r>
            <a:r>
              <a:rPr lang="ru-RU" sz="1800" dirty="0"/>
              <a:t>социального и материального </a:t>
            </a:r>
            <a:r>
              <a:rPr lang="ru-RU" sz="1800" dirty="0" smtClean="0"/>
              <a:t>поощрения.</a:t>
            </a:r>
          </a:p>
          <a:p>
            <a:pPr marL="400050" indent="-400050"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/>
              <a:t>Вовремя </a:t>
            </a:r>
            <a:r>
              <a:rPr lang="ru-RU" sz="1800" dirty="0"/>
              <a:t>открыть ладонь</a:t>
            </a:r>
            <a:r>
              <a:rPr lang="ru-RU" sz="1800" dirty="0" smtClean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/>
              <a:t>Задача </a:t>
            </a:r>
            <a:r>
              <a:rPr lang="ru-RU" sz="1800" dirty="0"/>
              <a:t>Помощника </a:t>
            </a:r>
            <a:r>
              <a:rPr lang="ru-RU" sz="1800" dirty="0" smtClean="0"/>
              <a:t>:</a:t>
            </a:r>
          </a:p>
          <a:p>
            <a:pPr marL="400050" indent="-400050"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/>
              <a:t>Дождаться </a:t>
            </a:r>
            <a:r>
              <a:rPr lang="ru-RU" sz="1800" dirty="0"/>
              <a:t>инициативы </a:t>
            </a:r>
            <a:r>
              <a:rPr lang="ru-RU" sz="1800" dirty="0" smtClean="0"/>
              <a:t>ученика.</a:t>
            </a:r>
          </a:p>
          <a:p>
            <a:pPr marL="400050" indent="-400050"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/>
              <a:t>Помочь </a:t>
            </a:r>
            <a:r>
              <a:rPr lang="ru-RU" sz="1800" dirty="0"/>
              <a:t>ученику обменять карточку на </a:t>
            </a:r>
            <a:r>
              <a:rPr lang="ru-RU" sz="1800" dirty="0" smtClean="0"/>
              <a:t>предмет.</a:t>
            </a:r>
          </a:p>
          <a:p>
            <a:pPr marL="400050" indent="-400050">
              <a:spcBef>
                <a:spcPts val="0"/>
              </a:spcBef>
              <a:buFont typeface="+mj-lt"/>
              <a:buAutoNum type="romanUcPeriod"/>
            </a:pPr>
            <a:r>
              <a:rPr lang="ru-RU" sz="1800" dirty="0" smtClean="0"/>
              <a:t>Постепенно </a:t>
            </a:r>
            <a:r>
              <a:rPr lang="ru-RU" sz="1800" dirty="0"/>
              <a:t>отменять подсказку.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Э</a:t>
            </a:r>
            <a:r>
              <a:rPr lang="uk-UA" dirty="0" err="1" smtClean="0"/>
              <a:t>тап</a:t>
            </a:r>
            <a:r>
              <a:rPr lang="uk-UA" dirty="0" smtClean="0"/>
              <a:t> 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708920"/>
            <a:ext cx="7772400" cy="1509712"/>
          </a:xfrm>
        </p:spPr>
        <p:txBody>
          <a:bodyPr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Расстояние </a:t>
            </a:r>
            <a:r>
              <a:rPr lang="ru-RU" sz="4400" dirty="0"/>
              <a:t>и настойчивость</a:t>
            </a:r>
          </a:p>
        </p:txBody>
      </p:sp>
    </p:spTree>
    <p:extLst>
      <p:ext uri="{BB962C8B-B14F-4D97-AF65-F5344CB8AC3E}">
        <p14:creationId xmlns:p14="http://schemas.microsoft.com/office/powerpoint/2010/main" val="350691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2009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u="sng" dirty="0">
                <a:solidFill>
                  <a:schemeClr val="tx1"/>
                </a:solidFill>
                <a:latin typeface="+mn-lt"/>
              </a:rPr>
              <a:t>Цель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научить ребенка подходить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к своему индивидуальному альбому,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брать с него карточку, подходить к педагогу, привлекать к себе его внимание и обменивать карточку на желаемый предмет.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Учебная среда: </a:t>
            </a:r>
            <a:r>
              <a:rPr lang="ru-RU" dirty="0"/>
              <a:t>прикрепить карточку с изображением наиболее </a:t>
            </a:r>
            <a:r>
              <a:rPr lang="ru-RU" dirty="0" smtClean="0"/>
              <a:t>желаемого предмета </a:t>
            </a:r>
            <a:r>
              <a:rPr lang="ru-RU" dirty="0"/>
              <a:t>на первой странице альбома. Ребенок и Собеседник сидят друг напротив друга.</a:t>
            </a:r>
          </a:p>
        </p:txBody>
      </p:sp>
    </p:spTree>
    <p:extLst>
      <p:ext uri="{BB962C8B-B14F-4D97-AF65-F5344CB8AC3E}">
        <p14:creationId xmlns:p14="http://schemas.microsoft.com/office/powerpoint/2010/main" val="2506697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этапу: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Не использовать вербальные </a:t>
            </a:r>
            <a:r>
              <a:rPr lang="ru-RU" dirty="0" smtClean="0"/>
              <a:t>подсказки.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</a:t>
            </a:r>
            <a:r>
              <a:rPr lang="ru-RU" dirty="0"/>
              <a:t>многих </a:t>
            </a:r>
            <a:r>
              <a:rPr lang="ru-RU" dirty="0" smtClean="0"/>
              <a:t>картинок, </a:t>
            </a:r>
            <a:r>
              <a:rPr lang="ru-RU" dirty="0"/>
              <a:t>но каждую по очереди.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Часто </a:t>
            </a:r>
            <a:r>
              <a:rPr lang="ru-RU" dirty="0"/>
              <a:t>проводить оценку подкрепляющих </a:t>
            </a:r>
            <a:r>
              <a:rPr lang="ru-RU" dirty="0" smtClean="0"/>
              <a:t>стимулов.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Работа </a:t>
            </a:r>
            <a:r>
              <a:rPr lang="ru-RU" dirty="0"/>
              <a:t>с различными собеседниками.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Создавайте </a:t>
            </a:r>
            <a:r>
              <a:rPr lang="ru-RU" dirty="0"/>
              <a:t>большое количество возможностей для спонтанных просьб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Навык, которую подкрепляем на этом этапе - передвижение.</a:t>
            </a:r>
          </a:p>
        </p:txBody>
      </p:sp>
    </p:spTree>
    <p:extLst>
      <p:ext uri="{BB962C8B-B14F-4D97-AF65-F5344CB8AC3E}">
        <p14:creationId xmlns:p14="http://schemas.microsoft.com/office/powerpoint/2010/main" val="1266088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Стратегия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u="sng" dirty="0"/>
              <a:t>Формирование</a:t>
            </a:r>
            <a:r>
              <a:rPr lang="ru-RU" dirty="0"/>
              <a:t>: это обучение новым навыкам с помощью «</a:t>
            </a:r>
            <a:r>
              <a:rPr lang="ru-RU" dirty="0" smtClean="0"/>
              <a:t>повышения </a:t>
            </a:r>
            <a:r>
              <a:rPr lang="ru-RU" dirty="0"/>
              <a:t>ставок». Для этого Собеседник поощряет любое поведение ребенка, если </a:t>
            </a:r>
            <a:r>
              <a:rPr lang="ru-RU" dirty="0" smtClean="0"/>
              <a:t>оно </a:t>
            </a:r>
            <a:r>
              <a:rPr lang="ru-RU" dirty="0"/>
              <a:t>хоть немного лучше </a:t>
            </a:r>
            <a:r>
              <a:rPr lang="ru-RU" dirty="0" smtClean="0"/>
              <a:t>предыдущего. </a:t>
            </a:r>
            <a:r>
              <a:rPr lang="ru-RU" dirty="0"/>
              <a:t>На 2 этапе мы формируем навык передвижения на больших расстояниях, чтобы добраться до альбома, а затем </a:t>
            </a:r>
            <a:r>
              <a:rPr lang="ru-RU" dirty="0" smtClean="0"/>
              <a:t>к Собеседнику. </a:t>
            </a:r>
            <a:r>
              <a:rPr lang="ru-RU" dirty="0"/>
              <a:t>Для этого Собеседник перед каждой пробой немного дальше отходит от ребенка или немного отдаляет от </a:t>
            </a:r>
            <a:r>
              <a:rPr lang="ru-RU" dirty="0" smtClean="0"/>
              <a:t>него </a:t>
            </a:r>
            <a:r>
              <a:rPr lang="ru-RU" dirty="0"/>
              <a:t>карточки.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u="sng" dirty="0" smtClean="0"/>
              <a:t>Подсказка </a:t>
            </a:r>
            <a:r>
              <a:rPr lang="ru-RU" b="1" u="sng" dirty="0"/>
              <a:t>с участием двух людей.</a:t>
            </a:r>
          </a:p>
        </p:txBody>
      </p:sp>
    </p:spTree>
    <p:extLst>
      <p:ext uri="{BB962C8B-B14F-4D97-AF65-F5344CB8AC3E}">
        <p14:creationId xmlns:p14="http://schemas.microsoft.com/office/powerpoint/2010/main" val="1981950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Исправление</a:t>
            </a:r>
            <a:r>
              <a:rPr lang="uk-UA" dirty="0" smtClean="0"/>
              <a:t> </a:t>
            </a:r>
            <a:r>
              <a:rPr lang="uk-UA" dirty="0" err="1" smtClean="0"/>
              <a:t>ошибок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u="sng" dirty="0"/>
              <a:t>Обратный ход: </a:t>
            </a:r>
            <a:r>
              <a:rPr lang="ru-RU" sz="2400" dirty="0"/>
              <a:t>проведите ребенка по цепочке действий до </a:t>
            </a:r>
            <a:r>
              <a:rPr lang="ru-RU" sz="2400" dirty="0" smtClean="0"/>
              <a:t>последнего </a:t>
            </a:r>
            <a:r>
              <a:rPr lang="ru-RU" sz="2400" dirty="0"/>
              <a:t>правильно выполненного действия, дальше помогите физически завершить последовательность. Обеспечьте </a:t>
            </a:r>
            <a:r>
              <a:rPr lang="ru-RU" sz="2400" dirty="0" smtClean="0"/>
              <a:t>закрепление </a:t>
            </a:r>
            <a:r>
              <a:rPr lang="ru-RU" sz="2400" dirty="0"/>
              <a:t>навыка передвижения</a:t>
            </a:r>
            <a:r>
              <a:rPr lang="uk-UA" sz="2400" dirty="0" smtClean="0"/>
              <a:t>.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408014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dirty="0" smtClean="0"/>
              <a:t>Система </a:t>
            </a:r>
            <a:r>
              <a:rPr lang="uk-UA" sz="4000" dirty="0" err="1" smtClean="0"/>
              <a:t>альтернативной</a:t>
            </a:r>
            <a:r>
              <a:rPr lang="uk-UA" sz="4000" dirty="0" smtClean="0"/>
              <a:t> </a:t>
            </a:r>
            <a:r>
              <a:rPr lang="uk-UA" sz="4000" dirty="0" err="1" smtClean="0"/>
              <a:t>коммуникации</a:t>
            </a:r>
            <a:r>
              <a:rPr lang="uk-UA" sz="4000" dirty="0" smtClean="0"/>
              <a:t> с </a:t>
            </a:r>
            <a:r>
              <a:rPr lang="uk-UA" sz="4000" dirty="0" err="1" smtClean="0"/>
              <a:t>помощью</a:t>
            </a:r>
            <a:r>
              <a:rPr lang="uk-UA" sz="4000" dirty="0" smtClean="0"/>
              <a:t> </a:t>
            </a:r>
            <a:r>
              <a:rPr lang="en-US" sz="4000" dirty="0" smtClean="0"/>
              <a:t>PECS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i="1" u="sng" dirty="0"/>
              <a:t>Цель: </a:t>
            </a:r>
            <a:r>
              <a:rPr lang="ru-RU" dirty="0"/>
              <a:t>формирование целенаправленного общения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i="1" dirty="0"/>
              <a:t>Общение</a:t>
            </a:r>
            <a:r>
              <a:rPr lang="ru-RU" dirty="0"/>
              <a:t> - это поведение направлено на другого человека, который, в свою очередь, обеспечивает </a:t>
            </a:r>
            <a:r>
              <a:rPr lang="ru-RU" dirty="0" smtClean="0"/>
              <a:t>связанное </a:t>
            </a:r>
            <a:r>
              <a:rPr lang="ru-RU" dirty="0"/>
              <a:t>с этим поведением </a:t>
            </a:r>
            <a:r>
              <a:rPr lang="ru-RU" dirty="0" smtClean="0"/>
              <a:t>социальное </a:t>
            </a:r>
            <a:r>
              <a:rPr lang="ru-RU" dirty="0"/>
              <a:t>или </a:t>
            </a:r>
            <a:r>
              <a:rPr lang="ru-RU" dirty="0" smtClean="0"/>
              <a:t>материальное подкрепление. </a:t>
            </a:r>
            <a:endParaRPr lang="en-US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i="1" dirty="0" smtClean="0"/>
              <a:t>Навыки общения:</a:t>
            </a:r>
            <a:endParaRPr lang="en-US" i="1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1. Спонтанные </a:t>
            </a:r>
            <a:r>
              <a:rPr lang="ru-RU" dirty="0"/>
              <a:t>обращения. </a:t>
            </a:r>
            <a:endParaRPr lang="ru-RU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2. Обращения </a:t>
            </a:r>
            <a:r>
              <a:rPr lang="ru-RU" dirty="0"/>
              <a:t>в ответ на вопрос. </a:t>
            </a:r>
            <a:endParaRPr lang="ru-RU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3. Повторение </a:t>
            </a:r>
            <a:r>
              <a:rPr lang="ru-RU" dirty="0"/>
              <a:t>заданной модели. </a:t>
            </a:r>
            <a:endParaRPr lang="ru-RU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Подсказка </a:t>
            </a:r>
            <a:r>
              <a:rPr lang="ru-RU" dirty="0"/>
              <a:t>≠ Спонтанность ≠ Повторение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Этап</a:t>
            </a:r>
            <a:r>
              <a:rPr lang="uk-UA" dirty="0" smtClean="0"/>
              <a:t> 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400" b="1" dirty="0"/>
              <a:t>Р</a:t>
            </a:r>
            <a:r>
              <a:rPr lang="ru-RU" sz="4400" b="1" dirty="0" smtClean="0"/>
              <a:t>азличение </a:t>
            </a:r>
            <a:r>
              <a:rPr lang="ru-RU" sz="4400" b="1" dirty="0"/>
              <a:t>карточек</a:t>
            </a:r>
          </a:p>
        </p:txBody>
      </p:sp>
    </p:spTree>
    <p:extLst>
      <p:ext uri="{BB962C8B-B14F-4D97-AF65-F5344CB8AC3E}">
        <p14:creationId xmlns:p14="http://schemas.microsoft.com/office/powerpoint/2010/main" val="3549153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014"/>
          </a:xfrm>
        </p:spPr>
        <p:txBody>
          <a:bodyPr>
            <a:normAutofit fontScale="90000"/>
          </a:bodyPr>
          <a:lstStyle/>
          <a:p>
            <a:r>
              <a:rPr lang="ru-RU" sz="2400" b="1" u="sng" dirty="0">
                <a:solidFill>
                  <a:schemeClr val="tx1"/>
                </a:solidFill>
                <a:latin typeface="+mn-lt"/>
              </a:rPr>
              <a:t>Цель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: научить ребенка просить желаемый предмет выбрав необходимую карточку из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набора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подойти к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Собеседнику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и дать ему карточку.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marL="0" indent="0" algn="just">
              <a:buNone/>
            </a:pPr>
            <a:r>
              <a:rPr lang="ru-RU" u="sng" dirty="0"/>
              <a:t>Учебная среда:</a:t>
            </a:r>
            <a:r>
              <a:rPr lang="ru-RU" dirty="0"/>
              <a:t> ребенок и Собеседник сидят за столом. Подготовьте несколько карточек с изображением желаемых предметов и карточки с изображением нежелательных предметов и сами </a:t>
            </a:r>
            <a:r>
              <a:rPr lang="ru-RU" dirty="0" smtClean="0"/>
              <a:t>предметы.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232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этапу: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Отсутствие вербальных </a:t>
            </a:r>
            <a:r>
              <a:rPr lang="ru-RU" dirty="0" smtClean="0"/>
              <a:t>подсказок.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Часто </a:t>
            </a:r>
            <a:r>
              <a:rPr lang="ru-RU" dirty="0"/>
              <a:t>проводить проверку соответствия.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Работа </a:t>
            </a:r>
            <a:r>
              <a:rPr lang="ru-RU" dirty="0"/>
              <a:t>с различными собеседниками.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Большое </a:t>
            </a:r>
            <a:r>
              <a:rPr lang="ru-RU" dirty="0"/>
              <a:t>количество ситуаций для спонтанных просьб в течение дня.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Изменение </a:t>
            </a:r>
            <a:r>
              <a:rPr lang="ru-RU" dirty="0"/>
              <a:t>расстановки карточек на альбоме</a:t>
            </a:r>
          </a:p>
        </p:txBody>
      </p:sp>
    </p:spTree>
    <p:extLst>
      <p:ext uri="{BB962C8B-B14F-4D97-AF65-F5344CB8AC3E}">
        <p14:creationId xmlns:p14="http://schemas.microsoft.com/office/powerpoint/2010/main" val="10039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Стратегия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/>
              <a:t>Обучение с помощью отдельных проб: </a:t>
            </a:r>
            <a:r>
              <a:rPr lang="ru-RU" dirty="0"/>
              <a:t>методика состоит из четырех последовательных шагов: </a:t>
            </a:r>
            <a:r>
              <a:rPr lang="ru-RU" dirty="0" smtClean="0"/>
              <a:t>1.Предложение </a:t>
            </a:r>
            <a:r>
              <a:rPr lang="ru-RU" dirty="0"/>
              <a:t>Собеседника (он размещает на альбоме 2 карточки и привлекает внимание ребенка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2.Реакция </a:t>
            </a:r>
            <a:r>
              <a:rPr lang="ru-RU" dirty="0"/>
              <a:t>ребенка (ребенок выбирает карточку и дает ее Собеседнику).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3.Результат </a:t>
            </a:r>
            <a:r>
              <a:rPr lang="ru-RU" dirty="0"/>
              <a:t>(ребенок получает желанный предмет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4.Отвлекающий </a:t>
            </a:r>
            <a:r>
              <a:rPr lang="ru-RU" dirty="0"/>
              <a:t>стимул (ребенок ест или играет).</a:t>
            </a:r>
          </a:p>
        </p:txBody>
      </p:sp>
    </p:spTree>
    <p:extLst>
      <p:ext uri="{BB962C8B-B14F-4D97-AF65-F5344CB8AC3E}">
        <p14:creationId xmlns:p14="http://schemas.microsoft.com/office/powerpoint/2010/main" val="1498766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Исправления</a:t>
            </a:r>
            <a:r>
              <a:rPr lang="uk-UA" dirty="0" smtClean="0"/>
              <a:t> </a:t>
            </a:r>
            <a:r>
              <a:rPr lang="uk-UA" dirty="0" err="1" smtClean="0"/>
              <a:t>ошибок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/>
              <a:t>Четыре шаговая процедура исправления ошибок: </a:t>
            </a:r>
            <a:r>
              <a:rPr lang="ru-RU" dirty="0" smtClean="0"/>
              <a:t>1.Смоделируйте </a:t>
            </a:r>
            <a:r>
              <a:rPr lang="ru-RU" dirty="0"/>
              <a:t>или покажите.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2.Подскажите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3.Переключите </a:t>
            </a:r>
            <a:r>
              <a:rPr lang="ru-RU" dirty="0"/>
              <a:t>на другой короткое задачи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4.Повторите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5940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Э</a:t>
            </a:r>
            <a:r>
              <a:rPr lang="uk-UA" dirty="0" err="1" smtClean="0"/>
              <a:t>тап</a:t>
            </a:r>
            <a:r>
              <a:rPr lang="uk-UA" dirty="0" smtClean="0"/>
              <a:t> 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4400" b="1" dirty="0" smtClean="0"/>
              <a:t>Структура </a:t>
            </a:r>
            <a:r>
              <a:rPr lang="uk-UA" sz="4400" b="1" dirty="0" err="1" smtClean="0"/>
              <a:t>предложения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408673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94017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ребенка просить предметы в форме фразы выполняя следующую последовательность: подойти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альбому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занятий,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взять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карточку «Я хочу» и разместить на шаблоне,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взять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карточку с изображением желаемого предмета и разместить на шаблоне,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взять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шаблон,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подойти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Собеседнику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передать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ему шаблон.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933056"/>
            <a:ext cx="8229600" cy="2319536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Учебная среда</a:t>
            </a:r>
            <a:r>
              <a:rPr lang="ru-RU" dirty="0"/>
              <a:t>: ребенок и Собеседник сидят лицом друг к другу, перед ребенком альбом, шаблон для предложений, </a:t>
            </a:r>
            <a:r>
              <a:rPr lang="ru-RU" dirty="0" smtClean="0"/>
              <a:t>карточка </a:t>
            </a:r>
            <a:r>
              <a:rPr lang="ru-RU" dirty="0"/>
              <a:t>«Я хочу», карточки с изображенными </a:t>
            </a:r>
            <a:r>
              <a:rPr lang="ru-RU" dirty="0" smtClean="0"/>
              <a:t>предметами, у Собеседника </a:t>
            </a:r>
            <a:r>
              <a:rPr lang="ru-RU" dirty="0"/>
              <a:t>любимые предметы </a:t>
            </a:r>
            <a:r>
              <a:rPr lang="ru-RU" dirty="0" smtClean="0"/>
              <a:t>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282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Требования</a:t>
            </a:r>
            <a:r>
              <a:rPr lang="uk-UA" dirty="0" smtClean="0"/>
              <a:t> к </a:t>
            </a:r>
            <a:r>
              <a:rPr lang="uk-UA" dirty="0" err="1" smtClean="0"/>
              <a:t>этапу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4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Отсутствие вербальных подсказок.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Часто </a:t>
            </a:r>
            <a:r>
              <a:rPr lang="ru-RU" dirty="0"/>
              <a:t>проводить проверку соответствия.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Большое </a:t>
            </a:r>
            <a:r>
              <a:rPr lang="ru-RU" dirty="0"/>
              <a:t>количество ситуаций для спонтанных просьб в течение дня.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</a:t>
            </a:r>
            <a:r>
              <a:rPr lang="ru-RU" dirty="0"/>
              <a:t>стратегии </a:t>
            </a:r>
            <a:r>
              <a:rPr lang="ru-RU" dirty="0" smtClean="0"/>
              <a:t>обратных </a:t>
            </a:r>
            <a:r>
              <a:rPr lang="ru-RU" dirty="0"/>
              <a:t>шагов для обучения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При обучении </a:t>
            </a:r>
            <a:r>
              <a:rPr lang="ru-RU" dirty="0" smtClean="0"/>
              <a:t>новым действиям </a:t>
            </a:r>
            <a:r>
              <a:rPr lang="ru-RU" dirty="0"/>
              <a:t>необходимо упрощать некоторые элементы, а затем постепенно снова их вводить.</a:t>
            </a:r>
          </a:p>
        </p:txBody>
      </p:sp>
    </p:spTree>
    <p:extLst>
      <p:ext uri="{BB962C8B-B14F-4D97-AF65-F5344CB8AC3E}">
        <p14:creationId xmlns:p14="http://schemas.microsoft.com/office/powerpoint/2010/main" val="3994948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Стратегия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u="sng" dirty="0"/>
              <a:t>Обратная последовательность</a:t>
            </a:r>
            <a:r>
              <a:rPr lang="ru-RU" sz="2000" b="1" u="sng" dirty="0" smtClean="0"/>
              <a:t>.</a:t>
            </a:r>
          </a:p>
          <a:p>
            <a:pPr marL="0" indent="0">
              <a:buNone/>
            </a:pPr>
            <a:r>
              <a:rPr lang="ru-RU" sz="2000" b="1" u="sng" dirty="0" smtClean="0"/>
              <a:t>Подсказка </a:t>
            </a:r>
            <a:r>
              <a:rPr lang="ru-RU" sz="2000" b="1" u="sng" dirty="0"/>
              <a:t>с задержкой: </a:t>
            </a:r>
            <a:r>
              <a:rPr lang="ru-RU" sz="2000" dirty="0"/>
              <a:t>эта стратегия сочетает в себе подсказку и </a:t>
            </a:r>
            <a:r>
              <a:rPr lang="ru-RU" sz="2000" dirty="0" smtClean="0"/>
              <a:t>естественный </a:t>
            </a:r>
            <a:r>
              <a:rPr lang="ru-RU" sz="2000" dirty="0"/>
              <a:t>сигнал, который в дальнейшем будет вызывать нужное поведение. Дайте естественный сигнал и если ребенок за определенный интервал времени не выполняет действие - дайте подсказку. Чтобы стратегия была эффективной, используйте дифференцированное поощрение. </a:t>
            </a:r>
            <a:endParaRPr lang="ru-RU" sz="2000" dirty="0" smtClean="0"/>
          </a:p>
          <a:p>
            <a:pPr marL="0" indent="0">
              <a:buNone/>
            </a:pPr>
            <a:r>
              <a:rPr lang="ru-RU" sz="4800" u="sng" dirty="0" smtClean="0"/>
              <a:t>Исправление </a:t>
            </a:r>
            <a:r>
              <a:rPr lang="ru-RU" sz="4800" u="sng" dirty="0"/>
              <a:t>ошибок: </a:t>
            </a:r>
            <a:endParaRPr lang="ru-RU" sz="4800" u="sng" dirty="0" smtClean="0"/>
          </a:p>
          <a:p>
            <a:pPr marL="0" indent="0">
              <a:buNone/>
            </a:pPr>
            <a:endParaRPr lang="ru-RU" sz="2000" b="1" u="sng" dirty="0" smtClean="0"/>
          </a:p>
          <a:p>
            <a:pPr marL="0" indent="0">
              <a:buNone/>
            </a:pPr>
            <a:r>
              <a:rPr lang="ru-RU" sz="2000" b="1" u="sng" dirty="0" smtClean="0"/>
              <a:t>Стратегия </a:t>
            </a:r>
            <a:r>
              <a:rPr lang="ru-RU" sz="2000" b="1" u="sng" dirty="0"/>
              <a:t>обратного хода.</a:t>
            </a:r>
          </a:p>
        </p:txBody>
      </p:sp>
    </p:spTree>
    <p:extLst>
      <p:ext uri="{BB962C8B-B14F-4D97-AF65-F5344CB8AC3E}">
        <p14:creationId xmlns:p14="http://schemas.microsoft.com/office/powerpoint/2010/main" val="2519780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4400" b="1" dirty="0" err="1" smtClean="0"/>
              <a:t>Качества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предметов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75087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9 важнейших навыков общения</a:t>
            </a: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Продуктивные</a:t>
            </a:r>
            <a:r>
              <a:rPr lang="uk-UA" dirty="0" smtClean="0"/>
              <a:t> </a:t>
            </a:r>
            <a:r>
              <a:rPr lang="uk-UA" dirty="0" err="1" smtClean="0"/>
              <a:t>навыки</a:t>
            </a:r>
            <a:r>
              <a:rPr lang="uk-UA" dirty="0" smtClean="0"/>
              <a:t>:</a:t>
            </a:r>
            <a:endParaRPr lang="ru-RU" dirty="0" smtClean="0"/>
          </a:p>
        </p:txBody>
      </p:sp>
      <p:sp>
        <p:nvSpPr>
          <p:cNvPr id="15363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err="1" smtClean="0"/>
              <a:t>Навыки</a:t>
            </a:r>
            <a:r>
              <a:rPr lang="uk-UA" dirty="0" smtClean="0"/>
              <a:t> </a:t>
            </a:r>
            <a:r>
              <a:rPr lang="uk-UA" dirty="0" err="1" smtClean="0"/>
              <a:t>восприятия</a:t>
            </a:r>
            <a:r>
              <a:rPr lang="uk-UA" dirty="0" smtClean="0"/>
              <a:t>:</a:t>
            </a:r>
            <a:endParaRPr lang="ru-RU" dirty="0" smtClean="0"/>
          </a:p>
        </p:txBody>
      </p:sp>
      <p:sp>
        <p:nvSpPr>
          <p:cNvPr id="15364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>
              <a:buFont typeface="Wingdings 2" pitchFamily="18" charset="2"/>
              <a:buAutoNum type="arabicPeriod"/>
            </a:pPr>
            <a:r>
              <a:rPr lang="ru-RU" dirty="0"/>
              <a:t>Просьба о </a:t>
            </a:r>
            <a:r>
              <a:rPr lang="ru-RU" dirty="0" smtClean="0"/>
              <a:t>поощрении.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ru-RU" dirty="0" smtClean="0"/>
              <a:t>Просьба </a:t>
            </a:r>
            <a:r>
              <a:rPr lang="ru-RU" dirty="0"/>
              <a:t>о </a:t>
            </a:r>
            <a:r>
              <a:rPr lang="ru-RU" dirty="0" smtClean="0"/>
              <a:t>помощи.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ru-RU" dirty="0" smtClean="0"/>
              <a:t>Просьба </a:t>
            </a:r>
            <a:r>
              <a:rPr lang="ru-RU" dirty="0"/>
              <a:t>о перерыве</a:t>
            </a:r>
            <a:r>
              <a:rPr lang="ru-RU" dirty="0" smtClean="0"/>
              <a:t>.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ru-RU" dirty="0" smtClean="0"/>
              <a:t>Ответ </a:t>
            </a:r>
            <a:r>
              <a:rPr lang="ru-RU" dirty="0"/>
              <a:t>«Нет» на вопрос «Ты хочешь?». </a:t>
            </a:r>
            <a:endParaRPr lang="ru-RU" dirty="0" smtClean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ru-RU" dirty="0" smtClean="0"/>
              <a:t>Ответ </a:t>
            </a:r>
            <a:r>
              <a:rPr lang="ru-RU" dirty="0"/>
              <a:t>«Да» на вопрос «Ты хочешь?»</a:t>
            </a:r>
            <a:endParaRPr lang="ru-RU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/>
              <a:t>Реакция на </a:t>
            </a:r>
            <a:r>
              <a:rPr lang="ru-RU" dirty="0" smtClean="0"/>
              <a:t>просьбу «Подожди».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Реакция </a:t>
            </a:r>
            <a:r>
              <a:rPr lang="ru-RU" dirty="0"/>
              <a:t>на сообщение о смене </a:t>
            </a:r>
            <a:r>
              <a:rPr lang="ru-RU" dirty="0" smtClean="0"/>
              <a:t>деятельности.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Выполнение инструкций.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Соблюдение </a:t>
            </a:r>
            <a:r>
              <a:rPr lang="ru-RU" dirty="0"/>
              <a:t>расписания.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76078"/>
          </a:xfrm>
        </p:spPr>
        <p:txBody>
          <a:bodyPr>
            <a:normAutofit fontScale="90000"/>
          </a:bodyPr>
          <a:lstStyle/>
          <a:p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ребенка просить предметы составляя предложения с помощью шаблона, состоящего из карточек: «Я хочу»,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признака,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желаемого предмета, и обменивать это предложение на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Требования к этапу: </a:t>
            </a:r>
            <a:endParaRPr lang="ru-RU" b="1" u="sng" dirty="0" smtClean="0"/>
          </a:p>
          <a:p>
            <a:pPr marL="0" indent="0">
              <a:buNone/>
            </a:pPr>
            <a:r>
              <a:rPr lang="ru-RU" dirty="0" smtClean="0"/>
              <a:t>1.Отсутствие </a:t>
            </a:r>
            <a:r>
              <a:rPr lang="ru-RU" dirty="0"/>
              <a:t>вербальных подсказок.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2.Частое </a:t>
            </a:r>
            <a:r>
              <a:rPr lang="ru-RU" dirty="0"/>
              <a:t>проведение проверки соответствия.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3.Занятия </a:t>
            </a:r>
            <a:r>
              <a:rPr lang="ru-RU" dirty="0"/>
              <a:t>с разными людьми.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4.Использование </a:t>
            </a:r>
            <a:r>
              <a:rPr lang="ru-RU" dirty="0"/>
              <a:t>нескольких образцов при обучения какому-либо понятию.</a:t>
            </a: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019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Стратегия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u="sng" dirty="0" err="1" smtClean="0"/>
              <a:t>Обратная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последовательность</a:t>
            </a:r>
            <a:r>
              <a:rPr lang="uk-UA" b="1" u="sng" dirty="0" smtClean="0"/>
              <a:t>.</a:t>
            </a:r>
          </a:p>
          <a:p>
            <a:pPr marL="0" indent="0">
              <a:buNone/>
            </a:pPr>
            <a:r>
              <a:rPr lang="uk-UA" b="1" u="sng" dirty="0" err="1" smtClean="0"/>
              <a:t>Отдельные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пробы</a:t>
            </a:r>
            <a:r>
              <a:rPr lang="uk-UA" b="1" u="sng" dirty="0" smtClean="0"/>
              <a:t>.</a:t>
            </a:r>
          </a:p>
          <a:p>
            <a:pPr marL="0" indent="0">
              <a:buNone/>
            </a:pPr>
            <a:endParaRPr lang="uk-UA" sz="4000" b="1" u="sng" dirty="0" smtClean="0"/>
          </a:p>
          <a:p>
            <a:pPr marL="0" indent="0">
              <a:buNone/>
            </a:pPr>
            <a:r>
              <a:rPr lang="uk-UA" sz="4000" b="1" u="sng" dirty="0" err="1" smtClean="0"/>
              <a:t>Исправление</a:t>
            </a:r>
            <a:r>
              <a:rPr lang="uk-UA" sz="4000" b="1" u="sng" dirty="0" smtClean="0"/>
              <a:t> </a:t>
            </a:r>
            <a:r>
              <a:rPr lang="uk-UA" sz="4000" b="1" u="sng" dirty="0" err="1" smtClean="0"/>
              <a:t>ошибок</a:t>
            </a:r>
            <a:r>
              <a:rPr lang="uk-UA" sz="4000" b="1" u="sng" dirty="0" smtClean="0"/>
              <a:t>:</a:t>
            </a:r>
          </a:p>
          <a:p>
            <a:pPr marL="0" indent="0">
              <a:buNone/>
            </a:pPr>
            <a:r>
              <a:rPr lang="uk-UA" sz="2400" b="1" u="sng" dirty="0" err="1" smtClean="0"/>
              <a:t>Четырешаговая</a:t>
            </a:r>
            <a:r>
              <a:rPr lang="uk-UA" sz="2400" b="1" u="sng" dirty="0" smtClean="0"/>
              <a:t> процедура.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2469805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Оценка подкрепляющих стимулов: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881830"/>
              </p:ext>
            </p:extLst>
          </p:nvPr>
        </p:nvGraphicFramePr>
        <p:xfrm>
          <a:off x="457200" y="2249488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Розмер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Цвет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Текстура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Часть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Место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нахождения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605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369" y="2249488"/>
            <a:ext cx="3243262" cy="4324350"/>
          </a:xfrm>
        </p:spPr>
      </p:pic>
    </p:spTree>
    <p:extLst>
      <p:ext uri="{BB962C8B-B14F-4D97-AF65-F5344CB8AC3E}">
        <p14:creationId xmlns:p14="http://schemas.microsoft.com/office/powerpoint/2010/main" val="20884067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Э</a:t>
            </a:r>
            <a:r>
              <a:rPr lang="uk-UA" dirty="0" err="1" smtClean="0"/>
              <a:t>тап</a:t>
            </a:r>
            <a:r>
              <a:rPr lang="uk-UA" dirty="0" smtClean="0"/>
              <a:t>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Ответ на вопрос «Что ты хочешь?»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692075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13690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ребенка спонтанно просить различные предметы и отвечать на вопрос «Что ты хочешь?"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/>
              <a:t>Требования к этапу: </a:t>
            </a:r>
            <a:endParaRPr lang="ru-RU" b="1" u="sng" dirty="0" smtClean="0"/>
          </a:p>
          <a:p>
            <a:pPr marL="0" indent="0">
              <a:buNone/>
            </a:pPr>
            <a:r>
              <a:rPr lang="ru-RU" dirty="0" smtClean="0"/>
              <a:t>1.Словесное </a:t>
            </a:r>
            <a:r>
              <a:rPr lang="ru-RU" dirty="0"/>
              <a:t>и материальное поощрение каждого правильного ответа ребенка.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2.Использование </a:t>
            </a:r>
            <a:r>
              <a:rPr lang="ru-RU" dirty="0"/>
              <a:t>стратегии «Задержка подсказки» во-время обучения.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3.Создание </a:t>
            </a:r>
            <a:r>
              <a:rPr lang="ru-RU" dirty="0"/>
              <a:t>ситуаций для </a:t>
            </a:r>
            <a:r>
              <a:rPr lang="ru-RU" dirty="0" smtClean="0"/>
              <a:t>спонтанных просьб </a:t>
            </a:r>
            <a:r>
              <a:rPr lang="ru-RU" dirty="0"/>
              <a:t>и </a:t>
            </a:r>
            <a:r>
              <a:rPr lang="ru-RU" dirty="0" smtClean="0"/>
              <a:t>ответов </a:t>
            </a:r>
            <a:r>
              <a:rPr lang="ru-RU" dirty="0"/>
              <a:t>на вопрос «Что ты хочешь?"</a:t>
            </a:r>
          </a:p>
        </p:txBody>
      </p:sp>
    </p:spTree>
    <p:extLst>
      <p:ext uri="{BB962C8B-B14F-4D97-AF65-F5344CB8AC3E}">
        <p14:creationId xmlns:p14="http://schemas.microsoft.com/office/powerpoint/2010/main" val="1798683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Стратегия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u="sng" dirty="0" smtClean="0"/>
              <a:t>Задержка </a:t>
            </a:r>
            <a:r>
              <a:rPr lang="uk-UA" b="1" u="sng" dirty="0" err="1" smtClean="0"/>
              <a:t>подсказки</a:t>
            </a:r>
            <a:r>
              <a:rPr lang="uk-UA" b="1" u="sng" dirty="0" smtClean="0"/>
              <a:t>.</a:t>
            </a:r>
          </a:p>
          <a:p>
            <a:pPr marL="0" indent="0">
              <a:buNone/>
            </a:pPr>
            <a:endParaRPr lang="uk-UA" b="1" u="sng" dirty="0"/>
          </a:p>
          <a:p>
            <a:pPr marL="0" indent="0">
              <a:buNone/>
            </a:pPr>
            <a:r>
              <a:rPr lang="uk-UA" sz="3200" b="1" u="sng" dirty="0" err="1" smtClean="0"/>
              <a:t>Исправление</a:t>
            </a:r>
            <a:r>
              <a:rPr lang="uk-UA" sz="3200" b="1" u="sng" dirty="0" smtClean="0"/>
              <a:t> </a:t>
            </a:r>
            <a:r>
              <a:rPr lang="uk-UA" sz="3200" b="1" u="sng" dirty="0" err="1" smtClean="0"/>
              <a:t>ошибок</a:t>
            </a:r>
            <a:r>
              <a:rPr lang="uk-UA" sz="3200" b="1" u="sng" dirty="0" smtClean="0"/>
              <a:t>:</a:t>
            </a:r>
          </a:p>
          <a:p>
            <a:pPr marL="0" indent="0">
              <a:buNone/>
            </a:pPr>
            <a:endParaRPr lang="uk-UA" sz="2400" b="1" u="sng" dirty="0" smtClean="0"/>
          </a:p>
          <a:p>
            <a:pPr marL="0" indent="0">
              <a:buNone/>
            </a:pPr>
            <a:r>
              <a:rPr lang="uk-UA" sz="2400" b="1" u="sng" dirty="0" smtClean="0"/>
              <a:t>Задержка </a:t>
            </a:r>
            <a:r>
              <a:rPr lang="uk-UA" sz="2400" b="1" u="sng" dirty="0" err="1" smtClean="0"/>
              <a:t>подсказки</a:t>
            </a:r>
            <a:r>
              <a:rPr lang="uk-UA" sz="2400" b="1" u="sng" dirty="0" smtClean="0"/>
              <a:t>.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26412336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Э</a:t>
            </a:r>
            <a:r>
              <a:rPr lang="uk-UA" dirty="0" err="1" smtClean="0"/>
              <a:t>тап</a:t>
            </a:r>
            <a:r>
              <a:rPr lang="uk-UA" dirty="0" smtClean="0"/>
              <a:t> 6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4400" b="1" dirty="0" err="1" smtClean="0"/>
              <a:t>Комментарии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749762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716038"/>
          </a:xfrm>
        </p:spPr>
        <p:txBody>
          <a:bodyPr>
            <a:normAutofit fontScale="90000"/>
          </a:bodyPr>
          <a:lstStyle/>
          <a:p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ребенка отвечать на вопрос «Что ты хочешь?», «Что ты видишь?», «Что ты слышишь?», «Что это?»,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спонтанно просить и комментировать.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marL="0" indent="0" algn="just">
              <a:buNone/>
            </a:pPr>
            <a:r>
              <a:rPr lang="ru-RU" u="sng" dirty="0"/>
              <a:t>Учебная среда: </a:t>
            </a:r>
            <a:r>
              <a:rPr lang="ru-RU" dirty="0"/>
              <a:t>перед ребенком находится альбом для занятий, </a:t>
            </a:r>
            <a:r>
              <a:rPr lang="ru-RU" dirty="0" smtClean="0"/>
              <a:t>карточка </a:t>
            </a:r>
            <a:r>
              <a:rPr lang="ru-RU" dirty="0"/>
              <a:t>«Я хочу», «Я слышу», «Я вижу» и карточки с изображением знакомых предметов. В Собеседника - предметы или фотографии этих предметов.</a:t>
            </a:r>
          </a:p>
        </p:txBody>
      </p:sp>
    </p:spTree>
    <p:extLst>
      <p:ext uri="{BB962C8B-B14F-4D97-AF65-F5344CB8AC3E}">
        <p14:creationId xmlns:p14="http://schemas.microsoft.com/office/powerpoint/2010/main" val="337583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Требования</a:t>
            </a:r>
            <a:r>
              <a:rPr lang="uk-UA" dirty="0" smtClean="0"/>
              <a:t> к </a:t>
            </a:r>
            <a:r>
              <a:rPr lang="uk-UA" dirty="0" err="1" smtClean="0"/>
              <a:t>этапу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Подготовьте поощрения, которые соответствуют ситуации общения: просьба - социальные и материальные, комментирование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«задержку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подсказки отрабатывая ответы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вопросы. Провести обучение различению вводных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карточек.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3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04025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err="1" smtClean="0"/>
              <a:t>Подготовительний</a:t>
            </a:r>
            <a:r>
              <a:rPr lang="uk-UA" dirty="0" smtClean="0"/>
              <a:t> </a:t>
            </a:r>
            <a:r>
              <a:rPr lang="uk-UA" dirty="0" err="1" smtClean="0"/>
              <a:t>этап</a:t>
            </a:r>
            <a:endParaRPr lang="ru-RU" dirty="0"/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530225" y="4077072"/>
            <a:ext cx="7772400" cy="13774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Стратегия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Задержка </a:t>
            </a:r>
            <a:r>
              <a:rPr lang="uk-UA" b="1" u="sng" dirty="0" err="1" smtClean="0">
                <a:latin typeface="Times New Roman" pitchFamily="18" charset="0"/>
                <a:cs typeface="Times New Roman" pitchFamily="18" charset="0"/>
              </a:rPr>
              <a:t>подсказки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b="1" u="sng" dirty="0" err="1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u="sng" dirty="0" err="1" smtClean="0">
                <a:latin typeface="Times New Roman" pitchFamily="18" charset="0"/>
                <a:cs typeface="Times New Roman" pitchFamily="18" charset="0"/>
              </a:rPr>
              <a:t>различению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uk-UA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200" b="1" u="sng" dirty="0" err="1" smtClean="0">
                <a:latin typeface="Times New Roman" pitchFamily="18" charset="0"/>
                <a:cs typeface="Times New Roman" pitchFamily="18" charset="0"/>
              </a:rPr>
              <a:t>Исправление</a:t>
            </a: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u="sng" dirty="0" err="1" smtClean="0">
                <a:latin typeface="Times New Roman" pitchFamily="18" charset="0"/>
                <a:cs typeface="Times New Roman" pitchFamily="18" charset="0"/>
              </a:rPr>
              <a:t>ошибок</a:t>
            </a: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b="1" u="sng" dirty="0" err="1" smtClean="0">
                <a:latin typeface="Times New Roman" pitchFamily="18" charset="0"/>
                <a:cs typeface="Times New Roman" pitchFamily="18" charset="0"/>
              </a:rPr>
              <a:t>Четырешаговая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 процедура.</a:t>
            </a:r>
          </a:p>
        </p:txBody>
      </p:sp>
    </p:spTree>
    <p:extLst>
      <p:ext uri="{BB962C8B-B14F-4D97-AF65-F5344CB8AC3E}">
        <p14:creationId xmlns:p14="http://schemas.microsoft.com/office/powerpoint/2010/main" val="12134684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</p:spTree>
    <p:extLst>
      <p:ext uri="{BB962C8B-B14F-4D97-AF65-F5344CB8AC3E}">
        <p14:creationId xmlns:p14="http://schemas.microsoft.com/office/powerpoint/2010/main" val="3892675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913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презентации использованы материалы книги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Фрост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Энди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Бонди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альтернативной коммуникации с помощью карточек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PECS)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руководство для педагогов/Лори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Фрост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Энди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Бонди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.- М.: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Теревинф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2011. – 416 с.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36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towkesjuly@gmail.com</a:t>
            </a:r>
            <a:endParaRPr lang="en-US" dirty="0" smtClean="0"/>
          </a:p>
          <a:p>
            <a:pPr marL="109728" indent="0">
              <a:buNone/>
            </a:pPr>
            <a:r>
              <a:rPr lang="ru-RU" sz="2400" dirty="0" smtClean="0"/>
              <a:t>Сайт ИКПП НПУ </a:t>
            </a:r>
            <a:r>
              <a:rPr lang="ru-RU" sz="2400" dirty="0" err="1" smtClean="0"/>
              <a:t>им.М.П.Драгоманова</a:t>
            </a:r>
            <a:r>
              <a:rPr lang="ru-RU" sz="2400" dirty="0" smtClean="0"/>
              <a:t>:</a:t>
            </a:r>
            <a:endParaRPr lang="ru-RU" sz="2400" dirty="0"/>
          </a:p>
          <a:p>
            <a:pPr marL="109728" indent="0">
              <a:buNone/>
            </a:pPr>
            <a:r>
              <a:rPr lang="en-US" sz="2400" dirty="0"/>
              <a:t>www.ikpp.npu.edu.ua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21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/>
          </a:bodyPr>
          <a:lstStyle/>
          <a:p>
            <a:pPr marL="0" indent="43200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Для того, чтобы поощрять у ребенка развитие общения, необходимо организовать такую ​​среду в </a:t>
            </a:r>
            <a:r>
              <a:rPr lang="ru-RU" dirty="0" smtClean="0"/>
              <a:t>которо</a:t>
            </a:r>
            <a:r>
              <a:rPr lang="ru-RU" dirty="0"/>
              <a:t>й</a:t>
            </a:r>
            <a:r>
              <a:rPr lang="ru-RU" dirty="0" smtClean="0"/>
              <a:t> </a:t>
            </a:r>
            <a:r>
              <a:rPr lang="ru-RU" dirty="0"/>
              <a:t>мы: </a:t>
            </a:r>
            <a:endParaRPr lang="ru-RU" dirty="0" smtClean="0"/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Создаем </a:t>
            </a:r>
            <a:r>
              <a:rPr lang="ru-RU" dirty="0"/>
              <a:t>большое количество возможностей для общения. </a:t>
            </a:r>
            <a:endParaRPr lang="ru-RU" dirty="0" smtClean="0"/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Знаем </a:t>
            </a:r>
            <a:r>
              <a:rPr lang="ru-RU" dirty="0"/>
              <a:t>об актуальном уровне развития навыков общения и можем планировать дальнейшее обучение. </a:t>
            </a:r>
            <a:endParaRPr lang="ru-RU" dirty="0" smtClean="0"/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Всегда </a:t>
            </a:r>
            <a:r>
              <a:rPr lang="ru-RU" dirty="0"/>
              <a:t>ждем от ребенка общения.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Оценка подкрепляющих </a:t>
            </a:r>
            <a:r>
              <a:rPr lang="ru-RU" dirty="0" smtClean="0"/>
              <a:t>стимулов: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Поговорить с близкими о предпочтениях ребенка и составить таблицу «Перечень предпочтений»: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24350"/>
              </p:ext>
            </p:extLst>
          </p:nvPr>
        </p:nvGraphicFramePr>
        <p:xfrm>
          <a:off x="1403350" y="3717031"/>
          <a:ext cx="6096000" cy="299758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34956">
                <a:tc>
                  <a:txBody>
                    <a:bodyPr/>
                    <a:lstStyle/>
                    <a:p>
                      <a:r>
                        <a:rPr lang="uk-UA" sz="1400" b="1" dirty="0" err="1" smtClean="0"/>
                        <a:t>Любимая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еда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495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Любимые напитки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4956">
                <a:tc>
                  <a:txBody>
                    <a:bodyPr/>
                    <a:lstStyle/>
                    <a:p>
                      <a:r>
                        <a:rPr lang="uk-UA" sz="1400" b="1" dirty="0" err="1" smtClean="0"/>
                        <a:t>Любимые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занятия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4956">
                <a:tc>
                  <a:txBody>
                    <a:bodyPr/>
                    <a:lstStyle/>
                    <a:p>
                      <a:r>
                        <a:rPr lang="uk-UA" sz="1400" b="1" dirty="0" err="1" smtClean="0"/>
                        <a:t>Любимые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игры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4956">
                <a:tc>
                  <a:txBody>
                    <a:bodyPr/>
                    <a:lstStyle/>
                    <a:p>
                      <a:r>
                        <a:rPr lang="uk-UA" sz="1400" b="1" dirty="0" err="1" smtClean="0"/>
                        <a:t>Любимые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места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521"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Люди,</a:t>
                      </a:r>
                      <a:r>
                        <a:rPr lang="uk-UA" sz="1400" b="1" baseline="0" dirty="0" smtClean="0"/>
                        <a:t> с </a:t>
                      </a:r>
                      <a:r>
                        <a:rPr lang="uk-UA" sz="1400" b="1" baseline="0" dirty="0" err="1" smtClean="0"/>
                        <a:t>которыми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любит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uk-UA" sz="1400" b="1" baseline="0" dirty="0" err="1" smtClean="0"/>
                        <a:t>общатся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627"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Люди, предмети, </a:t>
                      </a:r>
                      <a:r>
                        <a:rPr lang="uk-UA" sz="1400" b="1" dirty="0" err="1" smtClean="0"/>
                        <a:t>места</a:t>
                      </a:r>
                      <a:r>
                        <a:rPr lang="uk-UA" sz="1400" b="1" dirty="0" smtClean="0"/>
                        <a:t>, </a:t>
                      </a:r>
                      <a:r>
                        <a:rPr lang="uk-UA" sz="1400" b="1" dirty="0" err="1" smtClean="0"/>
                        <a:t>которые</a:t>
                      </a:r>
                      <a:r>
                        <a:rPr lang="uk-UA" sz="1400" b="1" dirty="0" smtClean="0"/>
                        <a:t> </a:t>
                      </a:r>
                      <a:r>
                        <a:rPr lang="uk-UA" sz="1400" b="1" dirty="0" smtClean="0"/>
                        <a:t>не </a:t>
                      </a:r>
                      <a:r>
                        <a:rPr lang="uk-UA" sz="1400" b="1" dirty="0" err="1" smtClean="0"/>
                        <a:t>любит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229600" cy="5635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Определение </a:t>
            </a:r>
            <a:r>
              <a:rPr lang="ru-RU" sz="2800" dirty="0">
                <a:latin typeface="+mn-lt"/>
              </a:rPr>
              <a:t>иерархии поощрений: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209464"/>
              </p:ext>
            </p:extLst>
          </p:nvPr>
        </p:nvGraphicFramePr>
        <p:xfrm>
          <a:off x="611188" y="1773238"/>
          <a:ext cx="8229599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508"/>
                <a:gridCol w="1224136"/>
                <a:gridCol w="1296144"/>
                <a:gridCol w="1152128"/>
                <a:gridCol w="1367780"/>
                <a:gridCol w="1152128"/>
                <a:gridCol w="812775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Предмет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Отбрасыв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Реакция</a:t>
                      </a:r>
                      <a:endParaRPr lang="uk-UA" sz="1400" dirty="0" smtClean="0"/>
                    </a:p>
                    <a:p>
                      <a:r>
                        <a:rPr lang="uk-UA" sz="1400" dirty="0" err="1" smtClean="0"/>
                        <a:t>отсутсвует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Тянется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Протест.,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когда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забир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Проявл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удовольст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Беретснова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Бублик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Мяч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Хлеб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Юла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Лимон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Карандаш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Огурец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Пружина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38"/>
            <a:ext cx="8229600" cy="619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492558"/>
              </p:ext>
            </p:extLst>
          </p:nvPr>
        </p:nvGraphicFramePr>
        <p:xfrm>
          <a:off x="428625" y="642938"/>
          <a:ext cx="82296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500066"/>
                <a:gridCol w="500066"/>
                <a:gridCol w="485788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Юла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5/5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0/6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Ог</a:t>
                      </a:r>
                      <a:r>
                        <a:rPr lang="uk-UA" dirty="0" err="1" smtClean="0"/>
                        <a:t>урец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3/5</a:t>
                      </a:r>
                      <a:endParaRPr lang="ru-RU" dirty="0"/>
                    </a:p>
                  </a:txBody>
                  <a:tcPr/>
                </a:tc>
              </a:tr>
              <a:tr h="302570">
                <a:tc>
                  <a:txBody>
                    <a:bodyPr/>
                    <a:lstStyle/>
                    <a:p>
                      <a:r>
                        <a:rPr lang="uk-UA" dirty="0" smtClean="0"/>
                        <a:t>Бублик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2/4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14271"/>
              </p:ext>
            </p:extLst>
          </p:nvPr>
        </p:nvGraphicFramePr>
        <p:xfrm>
          <a:off x="1428750" y="364331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Любимые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любимые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Нейтральные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Юла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Мяч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Огурец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Хлеб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Карандаш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Бублик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Пружина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Подготовка</a:t>
            </a:r>
            <a:r>
              <a:rPr lang="uk-UA" dirty="0" smtClean="0"/>
              <a:t> </a:t>
            </a:r>
            <a:r>
              <a:rPr lang="uk-UA" dirty="0" err="1" smtClean="0"/>
              <a:t>материалов</a:t>
            </a:r>
            <a:endParaRPr lang="ru-RU" dirty="0" smtClean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2824689" cy="3362976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132856"/>
            <a:ext cx="2880320" cy="336297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744</TotalTime>
  <Words>1549</Words>
  <Application>Microsoft Office PowerPoint</Application>
  <PresentationFormat>Экран (4:3)</PresentationFormat>
  <Paragraphs>262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Городская</vt:lpstr>
      <vt:lpstr>Обучение целенаправленому общению с помощью PECS</vt:lpstr>
      <vt:lpstr>Система альтернативной коммуникации с помощью PECS</vt:lpstr>
      <vt:lpstr>9 важнейших навыков общения</vt:lpstr>
      <vt:lpstr>Подготовительний этап</vt:lpstr>
      <vt:lpstr>Презентация PowerPoint</vt:lpstr>
      <vt:lpstr>Оценка подкрепляющих стимулов:</vt:lpstr>
      <vt:lpstr>Определение иерархии поощрений:</vt:lpstr>
      <vt:lpstr>Презентация PowerPoint</vt:lpstr>
      <vt:lpstr>Подготовка материалов</vt:lpstr>
      <vt:lpstr>Этап 1</vt:lpstr>
      <vt:lpstr>Цель: научить ребенка увидев желаемый предмет брать изображение этого предмета, дотягиваться до Собеседника и обменивать карточку на предмет.</vt:lpstr>
      <vt:lpstr>Требования к этапу:</vt:lpstr>
      <vt:lpstr>Стратегия обучения</vt:lpstr>
      <vt:lpstr>Стратегия обучения:</vt:lpstr>
      <vt:lpstr>Этап 2</vt:lpstr>
      <vt:lpstr>Цель: научить ребенка подходить к своему индивидуальному альбому, брать с него карточку, подходить к педагогу, привлекать к себе его внимание и обменивать карточку на желаемый предмет.</vt:lpstr>
      <vt:lpstr>Требования к этапу:</vt:lpstr>
      <vt:lpstr>Стратегия обучения:</vt:lpstr>
      <vt:lpstr>Исправление ошибок:</vt:lpstr>
      <vt:lpstr>Этап 3</vt:lpstr>
      <vt:lpstr>Цель: научить ребенка просить желаемый предмет выбрав необходимую карточку из набора подойти к Собеседнику и дать ему карточку.</vt:lpstr>
      <vt:lpstr>Требования к этапу:</vt:lpstr>
      <vt:lpstr>Стратегия обучения:</vt:lpstr>
      <vt:lpstr>Исправления ошибок:</vt:lpstr>
      <vt:lpstr>Этап 4</vt:lpstr>
      <vt:lpstr>Цель: научить ребенка просить предметы в форме фразы выполняя следующую последовательность: подойти к альбому для занятий, взять карточку «Я хочу» и разместить на шаблоне, взять карточку с изображением желаемого предмета и разместить на шаблоне, взять шаблон, подойти к Собеседнику и передать ему шаблон.</vt:lpstr>
      <vt:lpstr>Требования к этапу:</vt:lpstr>
      <vt:lpstr>Стратегия обучения:</vt:lpstr>
      <vt:lpstr>Презентация PowerPoint</vt:lpstr>
      <vt:lpstr>Цель: научить ребенка просить предметы составляя предложения с помощью шаблона, состоящего из карточек: «Я хочу», признака, желаемого предмета, и обменивать это предложение на предмет.</vt:lpstr>
      <vt:lpstr>Стратегия обучения:</vt:lpstr>
      <vt:lpstr>Оценка подкрепляющих стимулов:</vt:lpstr>
      <vt:lpstr>Презентация PowerPoint</vt:lpstr>
      <vt:lpstr>Этап 5</vt:lpstr>
      <vt:lpstr>Цель: научить ребенка спонтанно просить различные предметы и отвечать на вопрос «Что ты хочешь?"</vt:lpstr>
      <vt:lpstr>Стратегия обучения:</vt:lpstr>
      <vt:lpstr>Этап 6</vt:lpstr>
      <vt:lpstr>Цель: научить ребенка отвечать на вопрос «Что ты хочешь?», «Что ты видишь?», «Что ты слышишь?», «Что это?», а также спонтанно просить и комментировать.</vt:lpstr>
      <vt:lpstr>Требования к этапу:</vt:lpstr>
      <vt:lpstr>Стратегия обучения: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 цілеспрямованому спілкуванню з допомогою PECS</dc:title>
  <dc:creator>Admin</dc:creator>
  <cp:lastModifiedBy>Admin</cp:lastModifiedBy>
  <cp:revision>65</cp:revision>
  <dcterms:created xsi:type="dcterms:W3CDTF">2014-03-23T08:31:51Z</dcterms:created>
  <dcterms:modified xsi:type="dcterms:W3CDTF">2014-04-11T16:21:08Z</dcterms:modified>
</cp:coreProperties>
</file>